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png" ContentType="image/png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jpeg" ContentType="image/jpeg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455" r:id="rId2"/>
    <p:sldId id="456" r:id="rId3"/>
    <p:sldId id="457" r:id="rId4"/>
    <p:sldId id="458" r:id="rId5"/>
    <p:sldId id="459" r:id="rId6"/>
    <p:sldId id="460" r:id="rId7"/>
    <p:sldId id="461" r:id="rId8"/>
    <p:sldId id="462" r:id="rId9"/>
    <p:sldId id="463" r:id="rId10"/>
    <p:sldId id="464" r:id="rId11"/>
    <p:sldId id="465" r:id="rId12"/>
    <p:sldId id="466" r:id="rId13"/>
    <p:sldId id="467" r:id="rId14"/>
    <p:sldId id="468" r:id="rId15"/>
    <p:sldId id="469" r:id="rId16"/>
    <p:sldId id="470" r:id="rId17"/>
    <p:sldId id="471" r:id="rId18"/>
    <p:sldId id="472" r:id="rId19"/>
    <p:sldId id="473" r:id="rId20"/>
    <p:sldId id="474" r:id="rId21"/>
    <p:sldId id="475" r:id="rId22"/>
    <p:sldId id="476" r:id="rId23"/>
    <p:sldId id="477" r:id="rId24"/>
    <p:sldId id="478" r:id="rId25"/>
    <p:sldId id="479" r:id="rId26"/>
    <p:sldId id="480" r:id="rId27"/>
    <p:sldId id="481" r:id="rId28"/>
    <p:sldId id="482" r:id="rId29"/>
    <p:sldId id="483" r:id="rId30"/>
    <p:sldId id="484" r:id="rId31"/>
    <p:sldId id="485" r:id="rId32"/>
    <p:sldId id="486" r:id="rId33"/>
    <p:sldId id="487" r:id="rId34"/>
    <p:sldId id="488" r:id="rId35"/>
    <p:sldId id="489" r:id="rId36"/>
    <p:sldId id="490" r:id="rId37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9712" autoAdjust="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F10B4B-ED37-4683-8239-A60B9421B0DB}" type="datetimeFigureOut">
              <a:rPr lang="es-ES" smtClean="0"/>
              <a:pPr/>
              <a:t>11/11/2014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02FB090-158F-4090-8915-EE4739C929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267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7 Rectángulo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00A0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13" name="12 Imagen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44624"/>
              <a:ext cx="6046665" cy="6552728"/>
            </a:xfrm>
            <a:prstGeom prst="rect">
              <a:avLst/>
            </a:prstGeom>
          </p:spPr>
        </p:pic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23728" y="3861048"/>
            <a:ext cx="6400800" cy="1126976"/>
          </a:xfrm>
        </p:spPr>
        <p:txBody>
          <a:bodyPr>
            <a:normAutofit/>
          </a:bodyPr>
          <a:lstStyle>
            <a:lvl1pPr marL="0" indent="0" algn="r">
              <a:buNone/>
              <a:defRPr sz="3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CO" dirty="0"/>
          </a:p>
        </p:txBody>
      </p:sp>
      <p:sp>
        <p:nvSpPr>
          <p:cNvPr id="10" name="9 Rectángulo redondeado"/>
          <p:cNvSpPr/>
          <p:nvPr userDrawn="1"/>
        </p:nvSpPr>
        <p:spPr>
          <a:xfrm>
            <a:off x="-108520" y="116632"/>
            <a:ext cx="5976664" cy="115212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8" y="188640"/>
            <a:ext cx="3209557" cy="1061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Prosperidad RGB.jpg"/>
          <p:cNvPicPr>
            <a:picLocks noChangeAspect="1"/>
          </p:cNvPicPr>
          <p:nvPr userDrawn="1"/>
        </p:nvPicPr>
        <p:blipFill>
          <a:blip r:embed="rId4" cstate="print"/>
          <a:srcRect l="12299" t="37400" r="11479" b="37400"/>
          <a:stretch>
            <a:fillRect/>
          </a:stretch>
        </p:blipFill>
        <p:spPr>
          <a:xfrm>
            <a:off x="3563888" y="404664"/>
            <a:ext cx="2232248" cy="5760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9912" y="260648"/>
            <a:ext cx="4906888" cy="1156990"/>
          </a:xfrm>
        </p:spPr>
        <p:txBody>
          <a:bodyPr/>
          <a:lstStyle>
            <a:lvl1pPr algn="r">
              <a:defRPr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</a:t>
            </a:r>
            <a:r>
              <a:rPr lang="es-ES" dirty="0" err="1" smtClean="0"/>
              <a:t>pa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779912" y="260648"/>
            <a:ext cx="4906888" cy="11569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</a:t>
            </a:r>
            <a:r>
              <a:rPr lang="es-ES" dirty="0" err="1" smtClean="0"/>
              <a:t>pat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7" name="6 Rectángulo"/>
          <p:cNvSpPr/>
          <p:nvPr userDrawn="1"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A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76672"/>
            <a:ext cx="2120900" cy="70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Prosperidad RGB.jpg"/>
          <p:cNvPicPr>
            <a:picLocks noChangeAspect="1"/>
          </p:cNvPicPr>
          <p:nvPr userDrawn="1"/>
        </p:nvPicPr>
        <p:blipFill>
          <a:blip r:embed="rId14" cstate="print"/>
          <a:srcRect l="12299" t="37400" r="11479" b="37400"/>
          <a:stretch>
            <a:fillRect/>
          </a:stretch>
        </p:blipFill>
        <p:spPr>
          <a:xfrm>
            <a:off x="2123728" y="620688"/>
            <a:ext cx="1728192" cy="445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00A0BA"/>
          </a:solidFill>
          <a:latin typeface="Arial Black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bf.gov.co/cargues/avance/docs/ley_1438_2011_pr001.ht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bf.gov.co/cargues/avance/docs/ley_1150_2007.htm" TargetMode="External"/><Relationship Id="rId2" Type="http://schemas.openxmlformats.org/officeDocument/2006/relationships/hyperlink" Target="http://www.icbf.gov.co/cargues/avance/docs/ley_0100_1993_pr005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bf.gov.co/cargues/avance/docs/ley_0489_1998.htm" TargetMode="External"/><Relationship Id="rId2" Type="http://schemas.openxmlformats.org/officeDocument/2006/relationships/hyperlink" Target="http://www.icbf.gov.co/cargues/avance/docs/constitucion_politica_1991_pr006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cbf.gov.co/cargues/avance/docs/ley_1438_2011.ht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3857652"/>
          </a:xfrm>
        </p:spPr>
        <p:txBody>
          <a:bodyPr>
            <a:noAutofit/>
          </a:bodyPr>
          <a:lstStyle/>
          <a:p>
            <a:pPr algn="ctr"/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ahoma" pitchFamily="34" charset="0"/>
              </a:rPr>
              <a:t/>
            </a:r>
            <a:b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ahoma" pitchFamily="34" charset="0"/>
              </a:rPr>
            </a:br>
            <a:r>
              <a:rPr lang="es-CO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ahoma" pitchFamily="34" charset="0"/>
              </a:rPr>
              <a:t>LINEAMIENTOS  CONTRATACION </a:t>
            </a:r>
            <a:r>
              <a:rPr lang="es-CO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ahoma" pitchFamily="34" charset="0"/>
              </a:rPr>
              <a:t>EMPRESAS SOCIALES DEL ESTADO</a:t>
            </a:r>
            <a:br>
              <a:rPr lang="es-CO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ahoma" pitchFamily="34" charset="0"/>
              </a:rPr>
            </a:br>
            <a:r>
              <a:rPr lang="es-CO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ahoma" pitchFamily="34" charset="0"/>
              </a:rPr>
              <a:t> </a:t>
            </a:r>
            <a:endParaRPr lang="es-CO" sz="4400" dirty="0"/>
          </a:p>
        </p:txBody>
      </p:sp>
    </p:spTree>
    <p:extLst>
      <p:ext uri="{BB962C8B-B14F-4D97-AF65-F5344CB8AC3E}">
        <p14:creationId xmlns:p14="http://schemas.microsoft.com/office/powerpoint/2010/main" val="144285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268760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INHABILIDADES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INCOMPATIBILIDADES </a:t>
            </a:r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ES" sz="3200" b="1" dirty="0"/>
          </a:p>
          <a:p>
            <a:pPr algn="just"/>
            <a:r>
              <a:rPr lang="es-ES" sz="3200" dirty="0" smtClean="0"/>
              <a:t>En </a:t>
            </a:r>
            <a:r>
              <a:rPr lang="es-ES" sz="3200" dirty="0"/>
              <a:t>el estatuto de contratación de las Empresas Sociales del Estado se debe incorporar el régimen de inhabilidades e incompatibilidades establecidas en la Constitución y en la ley, en especial las previstas para la contratación estatal. </a:t>
            </a:r>
            <a:endParaRPr lang="es-ES" sz="2400" dirty="0" smtClean="0"/>
          </a:p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109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124744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MODALIDADES Y MECANISMOS DE SELECCIÓN </a:t>
            </a:r>
          </a:p>
          <a:p>
            <a:r>
              <a:rPr lang="es-ES" sz="3200" dirty="0" smtClean="0"/>
              <a:t>Pudiendo </a:t>
            </a:r>
            <a:r>
              <a:rPr lang="es-ES" sz="3200" dirty="0"/>
              <a:t>tener en cuenta, entre </a:t>
            </a:r>
            <a:r>
              <a:rPr lang="es-ES" sz="3200" dirty="0" smtClean="0"/>
              <a:t>otras:</a:t>
            </a:r>
          </a:p>
          <a:p>
            <a:pPr algn="just"/>
            <a:r>
              <a:rPr lang="es-ES" sz="3200" b="1" dirty="0" smtClean="0"/>
              <a:t>Convocatoria </a:t>
            </a:r>
            <a:r>
              <a:rPr lang="es-ES" sz="3200" b="1" dirty="0"/>
              <a:t>pública.</a:t>
            </a:r>
            <a:r>
              <a:rPr lang="es-ES" sz="3200" dirty="0"/>
              <a:t> Corresponden a aquellos procesos contractuales mediante los cuales se formula públicamente una convocatoria para que, en igualdad de oportunidades, los interesados presenten sus ofertas y la Empresa Social del Estado seleccione la propuesta más favorable para la entidad, de conformidad con la evaluación que se realice.</a:t>
            </a:r>
            <a:endParaRPr lang="es-CO" sz="3200" dirty="0"/>
          </a:p>
          <a:p>
            <a:pPr algn="just"/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574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340768"/>
            <a:ext cx="820891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MODALIDADES Y MECANISMOS DE SELECCIÓN </a:t>
            </a:r>
          </a:p>
          <a:p>
            <a:endParaRPr lang="es-ES" sz="800" dirty="0" smtClean="0"/>
          </a:p>
          <a:p>
            <a:r>
              <a:rPr lang="es-ES" sz="3200" dirty="0" smtClean="0"/>
              <a:t>Pudiendo </a:t>
            </a:r>
            <a:r>
              <a:rPr lang="es-ES" sz="3200" dirty="0"/>
              <a:t>tener en cuenta, entre </a:t>
            </a:r>
            <a:r>
              <a:rPr lang="es-ES" sz="3200" dirty="0" smtClean="0"/>
              <a:t>otras</a:t>
            </a:r>
            <a:r>
              <a:rPr lang="es-ES" sz="3200" dirty="0"/>
              <a:t>:</a:t>
            </a:r>
            <a:endParaRPr lang="es-ES" sz="3200" dirty="0" smtClean="0"/>
          </a:p>
          <a:p>
            <a:endParaRPr lang="es-CO" sz="800" dirty="0"/>
          </a:p>
          <a:p>
            <a:pPr algn="just"/>
            <a:r>
              <a:rPr lang="es-ES" sz="3200" b="1" dirty="0" smtClean="0"/>
              <a:t>Contratación </a:t>
            </a:r>
            <a:r>
              <a:rPr lang="es-ES" sz="3200" b="1" dirty="0"/>
              <a:t>directa.</a:t>
            </a:r>
            <a:r>
              <a:rPr lang="es-ES" sz="3200" dirty="0"/>
              <a:t> Es el procedimiento en el cual se celebra directamente el contrato. Se debe definir en el estatuto de contratación, las circunstancias en las cuales se puede realizar la contratación directa en consideración a la naturaleza del contrato o a la cuantía</a:t>
            </a:r>
            <a:r>
              <a:rPr lang="es-ES" sz="3200" dirty="0" smtClean="0"/>
              <a:t>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380328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052736"/>
            <a:ext cx="8208912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MODALIDADES Y MECANISMOS DE SELECCIÓN </a:t>
            </a:r>
          </a:p>
          <a:p>
            <a:r>
              <a:rPr lang="es-ES" sz="3200" dirty="0" smtClean="0"/>
              <a:t>Pudiendo </a:t>
            </a:r>
            <a:r>
              <a:rPr lang="es-ES" sz="3200" dirty="0"/>
              <a:t>tener en cuenta, entre </a:t>
            </a:r>
            <a:r>
              <a:rPr lang="es-ES" sz="3200" dirty="0" smtClean="0"/>
              <a:t>otras:</a:t>
            </a:r>
          </a:p>
          <a:p>
            <a:endParaRPr lang="es-CO" sz="1200" dirty="0"/>
          </a:p>
          <a:p>
            <a:pPr algn="just"/>
            <a:r>
              <a:rPr lang="es-ES" sz="3200" b="1" dirty="0" smtClean="0"/>
              <a:t>Otros </a:t>
            </a:r>
            <a:r>
              <a:rPr lang="es-ES" sz="3200" b="1" dirty="0"/>
              <a:t>mecanismos de selección. </a:t>
            </a:r>
            <a:r>
              <a:rPr lang="es-ES" sz="3200" dirty="0"/>
              <a:t>Mecanismos como la subasta inversa para la conformación dinámica de las ofertas y sistemas de compras electrónicas entendidos como los mecanismos de soporte a las transacciones propias de los procesos de adquisición, que permitan a la entidad realizar compras de manera eficiente.</a:t>
            </a:r>
            <a:endParaRPr lang="es-CO" sz="3200" dirty="0"/>
          </a:p>
          <a:p>
            <a:endParaRPr lang="es-ES" sz="3200" dirty="0" smtClean="0"/>
          </a:p>
          <a:p>
            <a:pPr algn="ctr"/>
            <a:endParaRPr lang="es-ES" sz="2400" dirty="0" smtClean="0"/>
          </a:p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406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340768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ASOCIARSE PARA CONTRATAR</a:t>
            </a:r>
          </a:p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ES" sz="3200" dirty="0"/>
              <a:t>Las Empresas Sociales del Estado, bajo la modalidad que estimen pertinente, podrán asociarse entre sí con el fin de buscar economías de escala, calidad, oportunidad y eficiencia en sus compras. Dichas asociaciones deben estar precedidas de estudios técnicos que las justifiquen.</a:t>
            </a:r>
            <a:endParaRPr lang="es-CO" sz="3200" dirty="0"/>
          </a:p>
          <a:p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865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196752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ANUAL DE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ADQUISICIONES</a:t>
            </a:r>
          </a:p>
          <a:p>
            <a:pPr algn="ctr"/>
            <a:endParaRPr lang="es-ES" sz="3200" b="1" dirty="0" smtClean="0"/>
          </a:p>
          <a:p>
            <a:pPr algn="just"/>
            <a:r>
              <a:rPr lang="es-ES" sz="3200" dirty="0" smtClean="0"/>
              <a:t>Las ESE </a:t>
            </a:r>
            <a:r>
              <a:rPr lang="es-ES" sz="3200" dirty="0"/>
              <a:t>deben elaborar un Plan Anual de Adquisiciones, que podrán actualizar de acuerdo con sus necesidades y recursos, el cual debe contener la lista de bienes, obras y servicios que pretenden adquirir durante el año. Este plan y sus actualizaciones deben ser publicados en la página web de la entidad y en el Sistema Electrónico de Contratación Pública (</a:t>
            </a:r>
            <a:r>
              <a:rPr lang="es-ES" sz="3200" dirty="0" err="1"/>
              <a:t>Secop</a:t>
            </a:r>
            <a:r>
              <a:rPr lang="es-ES" sz="3200" dirty="0"/>
              <a:t>).</a:t>
            </a:r>
            <a:endParaRPr lang="es-CO" sz="3200" dirty="0"/>
          </a:p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166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1124744"/>
            <a:ext cx="806489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CONTRATACIÓN</a:t>
            </a:r>
          </a:p>
          <a:p>
            <a:pPr algn="just"/>
            <a:r>
              <a:rPr lang="es-ES" sz="3200" dirty="0" smtClean="0"/>
              <a:t>Es </a:t>
            </a:r>
            <a:r>
              <a:rPr lang="es-ES" sz="3200" dirty="0"/>
              <a:t>el conjunto de actos y actividades, y su secuencia, adelantadas por la </a:t>
            </a:r>
            <a:r>
              <a:rPr lang="es-ES" sz="3200" dirty="0" smtClean="0"/>
              <a:t>ESE.  Fases</a:t>
            </a:r>
            <a:r>
              <a:rPr lang="es-ES" sz="3200" dirty="0"/>
              <a:t>:</a:t>
            </a:r>
            <a:endParaRPr lang="es-CO" sz="3200" dirty="0"/>
          </a:p>
          <a:p>
            <a:r>
              <a:rPr lang="es-ES" sz="3200" dirty="0" smtClean="0"/>
              <a:t>1</a:t>
            </a:r>
            <a:r>
              <a:rPr lang="es-ES" sz="3200" dirty="0"/>
              <a:t>. Planeación.</a:t>
            </a:r>
            <a:endParaRPr lang="es-CO" sz="3200" dirty="0"/>
          </a:p>
          <a:p>
            <a:r>
              <a:rPr lang="es-ES" sz="3200" dirty="0" smtClean="0"/>
              <a:t>2</a:t>
            </a:r>
            <a:r>
              <a:rPr lang="es-ES" sz="3200" dirty="0"/>
              <a:t>. Selección.</a:t>
            </a:r>
            <a:endParaRPr lang="es-CO" sz="3200" dirty="0"/>
          </a:p>
          <a:p>
            <a:r>
              <a:rPr lang="es-ES" sz="3200" dirty="0" smtClean="0"/>
              <a:t>3</a:t>
            </a:r>
            <a:r>
              <a:rPr lang="es-ES" sz="3200" dirty="0"/>
              <a:t>. Contratación.</a:t>
            </a:r>
            <a:endParaRPr lang="es-CO" sz="3200" dirty="0"/>
          </a:p>
          <a:p>
            <a:r>
              <a:rPr lang="es-ES" sz="3200" dirty="0" smtClean="0"/>
              <a:t>4</a:t>
            </a:r>
            <a:r>
              <a:rPr lang="es-ES" sz="3200" dirty="0"/>
              <a:t>. Ejecución.</a:t>
            </a:r>
            <a:endParaRPr lang="es-CO" sz="3200" dirty="0"/>
          </a:p>
          <a:p>
            <a:r>
              <a:rPr lang="es-ES" sz="3200" dirty="0" smtClean="0"/>
              <a:t>5</a:t>
            </a:r>
            <a:r>
              <a:rPr lang="es-ES" sz="3200" dirty="0"/>
              <a:t>. Liquidación y obligaciones posteriores.</a:t>
            </a:r>
            <a:endParaRPr lang="es-CO" sz="3200" dirty="0"/>
          </a:p>
          <a:p>
            <a:pPr algn="just"/>
            <a:r>
              <a:rPr lang="es-ES" sz="3200" dirty="0" smtClean="0"/>
              <a:t>Estas </a:t>
            </a:r>
            <a:r>
              <a:rPr lang="es-ES" sz="3200" dirty="0"/>
              <a:t>fases deberán desarrollarse en el estatuto de </a:t>
            </a:r>
            <a:r>
              <a:rPr lang="es-ES" sz="3200" dirty="0" smtClean="0"/>
              <a:t>contratación.</a:t>
            </a:r>
            <a:endParaRPr lang="es-ES" sz="3200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89761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980728"/>
            <a:ext cx="874846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 DE PLANEACIÓN</a:t>
            </a:r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800" b="1" dirty="0"/>
              <a:t>1. Estudios y documentos previos</a:t>
            </a:r>
            <a:endParaRPr lang="es-CO" sz="2800" dirty="0"/>
          </a:p>
          <a:p>
            <a:r>
              <a:rPr lang="es-ES" sz="2800" dirty="0"/>
              <a:t>1.1. </a:t>
            </a:r>
            <a:r>
              <a:rPr lang="es-ES" sz="2800" dirty="0" smtClean="0"/>
              <a:t>La </a:t>
            </a:r>
            <a:r>
              <a:rPr lang="es-ES" sz="2800" dirty="0"/>
              <a:t>necesidad que se pretende satisfacer.</a:t>
            </a:r>
            <a:endParaRPr lang="es-CO" sz="2800" dirty="0"/>
          </a:p>
          <a:p>
            <a:r>
              <a:rPr lang="es-ES" sz="2800" dirty="0"/>
              <a:t>1.2. Objeto a contratar con sus especificaciones.</a:t>
            </a:r>
            <a:endParaRPr lang="es-CO" sz="2800" dirty="0"/>
          </a:p>
          <a:p>
            <a:r>
              <a:rPr lang="es-ES" sz="2800" dirty="0"/>
              <a:t>1.3. La modalidad de selección del contratista y su justificación</a:t>
            </a:r>
            <a:endParaRPr lang="es-CO" sz="2800" dirty="0"/>
          </a:p>
          <a:p>
            <a:r>
              <a:rPr lang="es-ES" sz="2800" dirty="0"/>
              <a:t>1.4. El valor estimado del contrato y la justificación del mismo.</a:t>
            </a:r>
            <a:endParaRPr lang="es-CO" sz="2800" dirty="0"/>
          </a:p>
          <a:p>
            <a:r>
              <a:rPr lang="es-ES" sz="2800" dirty="0"/>
              <a:t>1.5. Los criterios para seleccionar la oferta más favorable, en el caso que se requiera.</a:t>
            </a:r>
            <a:endParaRPr lang="es-CO" sz="2800" dirty="0"/>
          </a:p>
          <a:p>
            <a:r>
              <a:rPr lang="es-ES" sz="2800" dirty="0"/>
              <a:t>1.6. El análisis de riesgo y la forma de mitigarlo.</a:t>
            </a:r>
            <a:endParaRPr lang="es-CO" sz="2800" dirty="0"/>
          </a:p>
          <a:p>
            <a:r>
              <a:rPr lang="es-ES" sz="2800" dirty="0"/>
              <a:t>1.7. Las garantías exigidas en el proceso de contratación</a:t>
            </a:r>
            <a:r>
              <a:rPr lang="es-ES" sz="2800" dirty="0" smtClean="0"/>
              <a:t>.</a:t>
            </a:r>
          </a:p>
          <a:p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2896906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999431"/>
            <a:ext cx="828092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/>
              <a:t>2. Términos de condiciones. </a:t>
            </a:r>
            <a:endParaRPr lang="es-CO" sz="2800" dirty="0"/>
          </a:p>
          <a:p>
            <a:r>
              <a:rPr lang="es-ES" sz="2800" dirty="0"/>
              <a:t>2.1. La descripción técnica, detallada y completa del bien o servicio objeto del contrato.</a:t>
            </a:r>
            <a:endParaRPr lang="es-CO" sz="2800" dirty="0"/>
          </a:p>
          <a:p>
            <a:r>
              <a:rPr lang="es-ES" sz="2800" dirty="0"/>
              <a:t>2.2. La modalidad del proceso de selección y su justificación.</a:t>
            </a:r>
            <a:endParaRPr lang="es-CO" sz="2800" dirty="0"/>
          </a:p>
          <a:p>
            <a:r>
              <a:rPr lang="es-ES" sz="2800" dirty="0"/>
              <a:t>2.3. Los criterios de selección, </a:t>
            </a:r>
            <a:endParaRPr lang="es-CO" sz="2800" dirty="0"/>
          </a:p>
          <a:p>
            <a:r>
              <a:rPr lang="es-ES" sz="2800" dirty="0"/>
              <a:t>2.4. Las condiciones de costo y/o calidad que la Empresa Social del Estado tendrá en cuenta para la selección objetiva.</a:t>
            </a:r>
            <a:endParaRPr lang="es-CO" sz="2800" dirty="0"/>
          </a:p>
          <a:p>
            <a:r>
              <a:rPr lang="es-ES" sz="2800" dirty="0"/>
              <a:t>2.5. Las reglas aplicables a la presentación de las ofertas y su evaluación, </a:t>
            </a:r>
            <a:endParaRPr lang="es-CO" sz="2800" dirty="0"/>
          </a:p>
          <a:p>
            <a:r>
              <a:rPr lang="es-ES" sz="2800" dirty="0"/>
              <a:t>2.6. Las causas que dan lugar a rechazar una oferta. </a:t>
            </a:r>
            <a:endParaRPr lang="es-CO" sz="2800" dirty="0"/>
          </a:p>
          <a:p>
            <a:endParaRPr lang="es-ES" sz="2800" dirty="0"/>
          </a:p>
          <a:p>
            <a:endParaRPr lang="es-ES" sz="2800" dirty="0" smtClean="0"/>
          </a:p>
          <a:p>
            <a:endParaRPr lang="es-ES" sz="2800" dirty="0"/>
          </a:p>
          <a:p>
            <a:endParaRPr lang="es-ES" sz="2800" dirty="0" smtClean="0"/>
          </a:p>
          <a:p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314849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75953" y="1196752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2.7. El valor del contrato, el plazo, el cronograma de pagos.</a:t>
            </a:r>
            <a:endParaRPr lang="es-CO" sz="2800" dirty="0"/>
          </a:p>
          <a:p>
            <a:r>
              <a:rPr lang="es-ES" sz="2800" dirty="0"/>
              <a:t>2.8. El certificado de disponibilidad presupuestal.</a:t>
            </a:r>
            <a:endParaRPr lang="es-CO" sz="2800" dirty="0"/>
          </a:p>
          <a:p>
            <a:r>
              <a:rPr lang="es-ES" sz="2800" dirty="0"/>
              <a:t>2.9. Los riesgos asociados al contrato, la forma de mitigarlos y la asignación del riesgo entre las partes contratantes.</a:t>
            </a:r>
            <a:endParaRPr lang="es-CO" sz="2800" dirty="0"/>
          </a:p>
          <a:p>
            <a:r>
              <a:rPr lang="es-ES" sz="2800" dirty="0"/>
              <a:t>2.10. Las garantías exigidas en el proceso de contratación y sus condiciones.</a:t>
            </a:r>
            <a:endParaRPr lang="es-CO" sz="2800" dirty="0"/>
          </a:p>
          <a:p>
            <a:r>
              <a:rPr lang="es-ES" sz="2800" dirty="0"/>
              <a:t>9.2.11. Los términos, condiciones y minuta del contrato.</a:t>
            </a:r>
            <a:endParaRPr lang="es-CO" sz="2800" dirty="0"/>
          </a:p>
          <a:p>
            <a:r>
              <a:rPr lang="es-ES" sz="2800" dirty="0"/>
              <a:t>2.12. Los términos de la supervisión y/o de la interventoría del contrato</a:t>
            </a:r>
            <a:r>
              <a:rPr lang="es-ES" sz="2800" dirty="0" smtClean="0"/>
              <a:t>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2228177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51520" y="836712"/>
            <a:ext cx="8643998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sz="3600" dirty="0" smtClean="0"/>
          </a:p>
          <a:p>
            <a:pPr algn="ctr"/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1438 de 2011 Artículo </a:t>
            </a:r>
            <a:r>
              <a:rPr lang="es-E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76 </a:t>
            </a:r>
            <a:endParaRPr lang="es-E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3600" b="1" dirty="0"/>
          </a:p>
          <a:p>
            <a:pPr algn="just"/>
            <a:r>
              <a:rPr lang="es-ES" sz="3600" dirty="0"/>
              <a:t>L</a:t>
            </a:r>
            <a:r>
              <a:rPr lang="es-ES" sz="3600" dirty="0" smtClean="0"/>
              <a:t>as </a:t>
            </a:r>
            <a:r>
              <a:rPr lang="es-ES" sz="3600" dirty="0"/>
              <a:t>Juntas Directivas de las Empresas Sociales del Estado deberán adoptar un estatuto de contratación de acuerdo con los lineamientos que defina el Ministerio de la Protección Social hoy de Salud y Protección Social.</a:t>
            </a:r>
            <a:endParaRPr lang="es-CO" sz="3600" dirty="0"/>
          </a:p>
          <a:p>
            <a:pPr algn="just"/>
            <a:r>
              <a:rPr lang="es-ES" sz="3600" dirty="0"/>
              <a:t> </a:t>
            </a:r>
            <a:endParaRPr lang="es-CO" sz="3600" dirty="0"/>
          </a:p>
          <a:p>
            <a:pPr algn="ctr"/>
            <a:endParaRPr lang="es-MX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ahoma" pitchFamily="34" charset="0"/>
            </a:endParaRPr>
          </a:p>
          <a:p>
            <a:pPr algn="ctr"/>
            <a:endPara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54621" y="1196752"/>
            <a:ext cx="813690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2.13. El plazo </a:t>
            </a:r>
            <a:r>
              <a:rPr lang="es-ES" sz="2800" dirty="0" smtClean="0"/>
              <a:t>para adendas</a:t>
            </a:r>
            <a:r>
              <a:rPr lang="es-ES" sz="2800" dirty="0"/>
              <a:t>.</a:t>
            </a:r>
            <a:endParaRPr lang="es-CO" sz="2800" dirty="0"/>
          </a:p>
          <a:p>
            <a:r>
              <a:rPr lang="es-ES" sz="2800" dirty="0"/>
              <a:t>2.14. El cronograma, </a:t>
            </a:r>
            <a:r>
              <a:rPr lang="es-ES" sz="2800" dirty="0" smtClean="0"/>
              <a:t>con </a:t>
            </a:r>
            <a:r>
              <a:rPr lang="es-ES" sz="2800" dirty="0"/>
              <a:t>fechas, horas, plazos para las actividades </a:t>
            </a:r>
            <a:r>
              <a:rPr lang="es-ES" sz="2800" dirty="0" smtClean="0"/>
              <a:t>del </a:t>
            </a:r>
            <a:r>
              <a:rPr lang="es-ES" sz="2800" dirty="0"/>
              <a:t>proceso de contratación, los tiempos para presentar propuestas, adjudicar el contrato, suscribirlo y cumplir los requisitos </a:t>
            </a:r>
            <a:r>
              <a:rPr lang="es-ES" sz="2800" dirty="0" smtClean="0"/>
              <a:t>para la </a:t>
            </a:r>
            <a:r>
              <a:rPr lang="es-ES" sz="2800" dirty="0"/>
              <a:t>ejecución.</a:t>
            </a:r>
            <a:endParaRPr lang="es-CO" sz="2800" dirty="0"/>
          </a:p>
          <a:p>
            <a:r>
              <a:rPr lang="es-ES" sz="2800" dirty="0"/>
              <a:t>2.15. Lugar físico o electrónico en donde se pueden consultar los términos de condiciones, estudios y documentos previos.</a:t>
            </a:r>
            <a:endParaRPr lang="es-CO" sz="2800" dirty="0"/>
          </a:p>
          <a:p>
            <a:r>
              <a:rPr lang="es-ES" sz="2800" dirty="0"/>
              <a:t>2.16. El lugar </a:t>
            </a:r>
            <a:r>
              <a:rPr lang="es-ES" sz="2800" dirty="0" smtClean="0"/>
              <a:t>de </a:t>
            </a:r>
            <a:r>
              <a:rPr lang="es-ES" sz="2800" dirty="0"/>
              <a:t>entrega de las propuestas.</a:t>
            </a:r>
            <a:endParaRPr lang="es-CO" sz="2800" dirty="0"/>
          </a:p>
          <a:p>
            <a:r>
              <a:rPr lang="es-ES" sz="2800" dirty="0"/>
              <a:t>2.17. La aplicación o no de las cláusulas excepcionales </a:t>
            </a:r>
            <a:r>
              <a:rPr lang="es-ES" sz="2800" dirty="0" smtClean="0"/>
              <a:t>2.18</a:t>
            </a:r>
            <a:r>
              <a:rPr lang="es-ES" sz="2800" dirty="0"/>
              <a:t>. Los demás asuntos que se consideren pertinentes de acuerdo con la modalidad de selección</a:t>
            </a:r>
            <a:r>
              <a:rPr lang="es-ES" sz="2800" dirty="0" smtClean="0"/>
              <a:t>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CO" dirty="0"/>
          </a:p>
          <a:p>
            <a:r>
              <a:rPr lang="es-ES" b="1" dirty="0"/>
              <a:t> 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28760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124744"/>
            <a:ext cx="756084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TERMINOS DE CONDICIONES EN CONTRATACION DIRECTA</a:t>
            </a:r>
          </a:p>
          <a:p>
            <a:pPr algn="just"/>
            <a:endParaRPr lang="es-ES" sz="3200" dirty="0"/>
          </a:p>
          <a:p>
            <a:pPr algn="just"/>
            <a:r>
              <a:rPr lang="es-ES" sz="3200" dirty="0" smtClean="0"/>
              <a:t>Las </a:t>
            </a:r>
            <a:r>
              <a:rPr lang="es-ES" sz="3200" dirty="0"/>
              <a:t>Empresas Sociales del Estado, en su estatuto de contratación, establecerán los casos en los cuales se requerirá la elaboración de los términos de condiciones para efectos de la contratación directa</a:t>
            </a:r>
            <a:r>
              <a:rPr lang="es-ES" sz="3200" dirty="0" smtClean="0"/>
              <a:t>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393171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196752"/>
            <a:ext cx="79928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SELECCIÓN</a:t>
            </a:r>
          </a:p>
          <a:p>
            <a:endParaRPr lang="es-ES" sz="3200" dirty="0" smtClean="0"/>
          </a:p>
          <a:p>
            <a:pPr algn="just"/>
            <a:r>
              <a:rPr lang="es-ES" sz="3200" dirty="0" smtClean="0"/>
              <a:t>La ESE </a:t>
            </a:r>
            <a:r>
              <a:rPr lang="es-ES" sz="3200" dirty="0"/>
              <a:t>debe determinar la oferta más favorable teniendo en cuenta las normas aplicables a cada modalidad de selección del contratista. </a:t>
            </a:r>
            <a:r>
              <a:rPr lang="es-ES" sz="3200" b="1" dirty="0"/>
              <a:t>En los procesos de contratación por convocatoria pública, la Empresa Social del Estado podrá conformar un comité de apoyo a la actividad contractual</a:t>
            </a:r>
            <a:r>
              <a:rPr lang="es-ES" sz="3200" b="1" dirty="0" smtClean="0"/>
              <a:t>.</a:t>
            </a:r>
            <a:endParaRPr lang="es-ES" b="1" dirty="0" smtClean="0"/>
          </a:p>
          <a:p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4048402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8313" y="1412776"/>
            <a:ext cx="842493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CONTRATACIÓN</a:t>
            </a:r>
          </a:p>
          <a:p>
            <a:pPr algn="ctr"/>
            <a:endParaRPr lang="es-ES" sz="3200" dirty="0" smtClean="0"/>
          </a:p>
          <a:p>
            <a:pPr algn="just"/>
            <a:r>
              <a:rPr lang="es-ES" sz="3200" dirty="0" smtClean="0"/>
              <a:t>Período </a:t>
            </a:r>
            <a:r>
              <a:rPr lang="es-ES" sz="3200" dirty="0"/>
              <a:t>comprendido entre la suscripción del contrato y la publicación en el </a:t>
            </a:r>
            <a:r>
              <a:rPr lang="es-ES" sz="3200" dirty="0" err="1"/>
              <a:t>Secop</a:t>
            </a:r>
            <a:r>
              <a:rPr lang="es-ES" sz="3200" dirty="0"/>
              <a:t>, pasando por la obtención del registro presupuestal y la aprobación de las garantías si las hay.</a:t>
            </a:r>
            <a:endParaRPr lang="es-CO" sz="3200" dirty="0"/>
          </a:p>
          <a:p>
            <a:pPr algn="just"/>
            <a:endParaRPr lang="es-ES" sz="3200" dirty="0"/>
          </a:p>
          <a:p>
            <a:pPr algn="just"/>
            <a:endParaRPr lang="es-ES" sz="3200" dirty="0" smtClean="0"/>
          </a:p>
          <a:p>
            <a:endParaRPr lang="es-ES" sz="3200" dirty="0"/>
          </a:p>
          <a:p>
            <a:endParaRPr lang="es-ES" sz="3200" dirty="0" smtClean="0"/>
          </a:p>
          <a:p>
            <a:endParaRPr lang="es-ES" sz="3200" dirty="0"/>
          </a:p>
          <a:p>
            <a:endParaRPr lang="es-ES" dirty="0" smtClean="0"/>
          </a:p>
          <a:p>
            <a:endParaRPr lang="es-ES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70793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340768"/>
            <a:ext cx="8424936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CONTRATACIÓN</a:t>
            </a:r>
            <a:endParaRPr lang="es-E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3200" dirty="0" smtClean="0"/>
          </a:p>
          <a:p>
            <a:pPr algn="just"/>
            <a:r>
              <a:rPr lang="es-ES" sz="3200" dirty="0" smtClean="0"/>
              <a:t>En </a:t>
            </a:r>
            <a:r>
              <a:rPr lang="es-ES" sz="3200" dirty="0"/>
              <a:t>el estatuto de contratación se deberán definir las garantías que deberá solicitar la Empresa Social del Estado de acuerdo con la modalidad, naturaleza, objeto, riesgos y cuantía del contrato, con ocasión de la presentación de las ofertas, los contratos y su liquidación y los riesgos a los que se encuentra expuesta la </a:t>
            </a:r>
            <a:r>
              <a:rPr lang="es-ES" sz="3200" dirty="0" smtClean="0"/>
              <a:t>entidad</a:t>
            </a:r>
          </a:p>
          <a:p>
            <a:endParaRPr lang="es-ES" sz="3200" dirty="0"/>
          </a:p>
          <a:p>
            <a:endParaRPr lang="es-ES" sz="3200" dirty="0" smtClean="0"/>
          </a:p>
          <a:p>
            <a:endParaRPr lang="es-ES" sz="3200" dirty="0"/>
          </a:p>
          <a:p>
            <a:endParaRPr lang="es-ES" sz="3200" dirty="0" smtClean="0"/>
          </a:p>
          <a:p>
            <a:endParaRPr lang="es-ES" sz="3200" dirty="0"/>
          </a:p>
          <a:p>
            <a:endParaRPr lang="es-ES" dirty="0" smtClean="0"/>
          </a:p>
          <a:p>
            <a:endParaRPr lang="es-ES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25077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26876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 DE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</a:t>
            </a:r>
            <a:endParaRPr lang="es-CO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ES" sz="3200" dirty="0"/>
              <a:t>P</a:t>
            </a:r>
            <a:r>
              <a:rPr lang="es-ES" sz="3200" dirty="0" smtClean="0"/>
              <a:t>eríodo comprendido entre la legalización del contrato hasta su liquidación. El estatuto de contratación deberá regular:</a:t>
            </a:r>
          </a:p>
          <a:p>
            <a:pPr algn="just"/>
            <a:endParaRPr lang="es-CO" sz="3200" dirty="0" smtClean="0"/>
          </a:p>
          <a:p>
            <a:pPr algn="just"/>
            <a:r>
              <a:rPr lang="es-ES" sz="3200" dirty="0" smtClean="0"/>
              <a:t>1. La forma </a:t>
            </a:r>
            <a:r>
              <a:rPr lang="es-ES" sz="3200" dirty="0"/>
              <a:t>de designación de la persona responsable </a:t>
            </a:r>
            <a:r>
              <a:rPr lang="es-ES" sz="3200" dirty="0" smtClean="0"/>
              <a:t>de </a:t>
            </a:r>
            <a:r>
              <a:rPr lang="es-ES" sz="3200" dirty="0"/>
              <a:t>supervisión e interventoría del contrato y del seguimiento a la ejecución del </a:t>
            </a:r>
            <a:r>
              <a:rPr lang="es-ES" sz="3200" dirty="0" smtClean="0"/>
              <a:t>mismo.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987288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340768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 DE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</a:t>
            </a:r>
          </a:p>
          <a:p>
            <a:endParaRPr lang="es-CO" sz="3200" dirty="0"/>
          </a:p>
          <a:p>
            <a:r>
              <a:rPr lang="es-ES" sz="3200" dirty="0" smtClean="0"/>
              <a:t>2</a:t>
            </a:r>
            <a:r>
              <a:rPr lang="es-ES" sz="3200" dirty="0"/>
              <a:t>. Las alertas en materia de vencimiento del contrato en el marco de la planeación. </a:t>
            </a:r>
            <a:endParaRPr lang="es-CO" sz="3200" dirty="0"/>
          </a:p>
          <a:p>
            <a:r>
              <a:rPr lang="es-ES" sz="3200" dirty="0" smtClean="0"/>
              <a:t>3</a:t>
            </a:r>
            <a:r>
              <a:rPr lang="es-ES" sz="3200" dirty="0"/>
              <a:t>. La obligación de hacer efectivas las cláusulas excepcionales</a:t>
            </a:r>
            <a:r>
              <a:rPr lang="es-ES" sz="3200" dirty="0" smtClean="0"/>
              <a:t>, cuando aplique.</a:t>
            </a:r>
            <a:endParaRPr lang="es-CO" sz="3200" dirty="0"/>
          </a:p>
          <a:p>
            <a:r>
              <a:rPr lang="es-ES" sz="3200" dirty="0" smtClean="0"/>
              <a:t>4</a:t>
            </a:r>
            <a:r>
              <a:rPr lang="es-ES" sz="3200" dirty="0"/>
              <a:t>. La necesidad de suscribir las actas de inicio del contrato, así como las prórrogas y adiciones si las hay, y las de suspensión del </a:t>
            </a:r>
            <a:r>
              <a:rPr lang="es-ES" sz="3200" dirty="0" smtClean="0"/>
              <a:t>contrato.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2243752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196752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3200" b="1" dirty="0" smtClean="0"/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EJECUCIÓN</a:t>
            </a:r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3200" dirty="0" smtClean="0"/>
          </a:p>
          <a:p>
            <a:pPr algn="just"/>
            <a:r>
              <a:rPr lang="es-ES" sz="3200" dirty="0" smtClean="0"/>
              <a:t>5</a:t>
            </a:r>
            <a:r>
              <a:rPr lang="es-ES" sz="3200" dirty="0"/>
              <a:t>. Las demás disposiciones por medio de las cuales se desarrolle la dirección general del contrato con el fin de garantizar su ejecución y las medidas para evitar su incumplimiento</a:t>
            </a:r>
            <a:r>
              <a:rPr lang="es-ES" sz="3200" dirty="0" smtClean="0"/>
              <a:t>.</a:t>
            </a:r>
          </a:p>
          <a:p>
            <a:pPr algn="just"/>
            <a:endParaRPr lang="es-ES" sz="3200" dirty="0"/>
          </a:p>
          <a:p>
            <a:pPr algn="just"/>
            <a:endParaRPr lang="es-ES" sz="3200" dirty="0" smtClean="0"/>
          </a:p>
          <a:p>
            <a:pPr algn="just"/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40818216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1196752"/>
            <a:ext cx="78118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LIQUIDACIÓN Y OBLIGACIONES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POSTERIORES</a:t>
            </a:r>
            <a:endParaRPr lang="es-E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ES" sz="3200" dirty="0"/>
          </a:p>
          <a:p>
            <a:pPr algn="just"/>
            <a:r>
              <a:rPr lang="es-ES" sz="3200" dirty="0" smtClean="0"/>
              <a:t>La </a:t>
            </a:r>
            <a:r>
              <a:rPr lang="es-ES" sz="3200" dirty="0"/>
              <a:t>Empresa Social del Estado, determinará las condiciones relacionadas con la liquidación de los contratos</a:t>
            </a:r>
            <a:r>
              <a:rPr lang="es-ES" sz="3200" dirty="0" smtClean="0"/>
              <a:t>.</a:t>
            </a:r>
          </a:p>
          <a:p>
            <a:pPr algn="just"/>
            <a:endParaRPr lang="es-ES" sz="3200" dirty="0"/>
          </a:p>
          <a:p>
            <a:pPr algn="just"/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32324452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556792"/>
            <a:ext cx="77768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PUBLICACIÓN</a:t>
            </a:r>
          </a:p>
          <a:p>
            <a:endParaRPr lang="es-ES" sz="3200" b="1" dirty="0"/>
          </a:p>
          <a:p>
            <a:pPr algn="just"/>
            <a:r>
              <a:rPr lang="es-ES" sz="3200" dirty="0" smtClean="0"/>
              <a:t>Las </a:t>
            </a:r>
            <a:r>
              <a:rPr lang="es-ES" sz="3200" dirty="0"/>
              <a:t>Empresas Sociales del Estado están obligadas a publicar oportunamente su actividad contractual en el </a:t>
            </a:r>
            <a:r>
              <a:rPr lang="es-ES" sz="3200" dirty="0" err="1"/>
              <a:t>Secop</a:t>
            </a:r>
            <a:r>
              <a:rPr lang="es-ES" sz="3200" dirty="0"/>
              <a:t>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4008474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548680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RESOLUCION 5185 de 2013</a:t>
            </a:r>
          </a:p>
          <a:p>
            <a:pPr algn="ctr"/>
            <a:endParaRPr lang="es-ES" sz="3600" dirty="0" smtClean="0"/>
          </a:p>
          <a:p>
            <a:pPr algn="just"/>
            <a:r>
              <a:rPr lang="es-ES" sz="3600" dirty="0" smtClean="0"/>
              <a:t>Diario </a:t>
            </a:r>
            <a:r>
              <a:rPr lang="es-ES" sz="3600" dirty="0"/>
              <a:t>Oficial No. 48.996 de 6 de diciembre de 2013</a:t>
            </a:r>
            <a:endParaRPr lang="es-CO" sz="3600" dirty="0"/>
          </a:p>
          <a:p>
            <a:pPr algn="just"/>
            <a:r>
              <a:rPr lang="es-ES" sz="3600" dirty="0" smtClean="0"/>
              <a:t>Por </a:t>
            </a:r>
            <a:r>
              <a:rPr lang="es-ES" sz="3600" dirty="0"/>
              <a:t>medio de la cual se fijan los lineamientos para que las Empresas Sociales del Estado adopten el estatuto de contratación que regirá su actividad </a:t>
            </a:r>
            <a:r>
              <a:rPr lang="es-ES" sz="3600" dirty="0" smtClean="0"/>
              <a:t>contractual</a:t>
            </a:r>
            <a:endParaRPr lang="es-CO" sz="3600" dirty="0"/>
          </a:p>
          <a:p>
            <a:pPr algn="just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127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46448" y="1484784"/>
            <a:ext cx="76328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SOCIAL</a:t>
            </a:r>
          </a:p>
          <a:p>
            <a:endParaRPr lang="es-ES" sz="3200" b="1" dirty="0"/>
          </a:p>
          <a:p>
            <a:pPr algn="just"/>
            <a:r>
              <a:rPr lang="es-ES" sz="3200" dirty="0" smtClean="0"/>
              <a:t>Se </a:t>
            </a:r>
            <a:r>
              <a:rPr lang="es-ES" sz="3200" dirty="0"/>
              <a:t>deben establecer mecanismos y canales de comunicación que garanticen la participación de la ciudadanía, grupos de interés y demás actores sociales, en la vigilancia y seguimiento de la actividad contractual.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4204453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11560" y="1196752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ADECUACIÓN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REGLAMENTOS DE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CONTRATACIÓN</a:t>
            </a:r>
          </a:p>
          <a:p>
            <a:pPr algn="ctr"/>
            <a:endParaRPr lang="es-ES" sz="3200" dirty="0"/>
          </a:p>
          <a:p>
            <a:pPr algn="just"/>
            <a:r>
              <a:rPr lang="es-ES" sz="3200" dirty="0" smtClean="0"/>
              <a:t>La </a:t>
            </a:r>
            <a:r>
              <a:rPr lang="es-ES" sz="3200" dirty="0"/>
              <a:t>Junta Directiva de la Empresa Social del Estado, dentro de los seis (6) meses siguientes a la entrada en vigencia de la presente resolución, adoptará el estatuto de contratación dando cumplimiento a lo definido en la presente resolución. 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5919320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07182" y="1340768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ADECUACIÓN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REGLAMENTOS DE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CONTRATACIÓN</a:t>
            </a:r>
          </a:p>
          <a:p>
            <a:pPr algn="ctr"/>
            <a:endParaRPr lang="es-ES" sz="3200" dirty="0"/>
          </a:p>
          <a:p>
            <a:pPr algn="just"/>
            <a:r>
              <a:rPr lang="es-ES" sz="3200" dirty="0" smtClean="0"/>
              <a:t>Dentro </a:t>
            </a:r>
            <a:r>
              <a:rPr lang="es-ES" sz="3200" dirty="0"/>
              <a:t>de los tres (3) meses siguientes a la adopción, el Gerente o Director deberá adecuar los manuales de contratación de la entidad al estatuto adoptado.</a:t>
            </a:r>
            <a:endParaRPr lang="es-CO" sz="3200" dirty="0"/>
          </a:p>
          <a:p>
            <a:pPr algn="just"/>
            <a:r>
              <a:rPr lang="es-ES" sz="3200" b="1" dirty="0" smtClean="0"/>
              <a:t>El </a:t>
            </a:r>
            <a:r>
              <a:rPr lang="es-ES" sz="3200" b="1" dirty="0"/>
              <a:t>estatuto y el manual de contratación deberán publicarse en la página web de la entidad, en caso de no tenerse, en un sitio visible al público.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19396321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052736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MANUALES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CONTRATACIÓN</a:t>
            </a:r>
            <a:endParaRPr lang="es-E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ES" sz="3200" dirty="0" smtClean="0"/>
              <a:t>Las ESE </a:t>
            </a:r>
            <a:r>
              <a:rPr lang="es-ES" sz="3200" dirty="0"/>
              <a:t>expedirán el manual de contratación mediante el cual se determinan los temas administrativos del manejo de la contratación, los procesos y procedimientos, así como las áreas o personas que intervienen en las distintas fases de la contratación y en la vigilancia y ejecución del negocio jurídico, así como los responsables de atender las dudas sobre la aplicación del estatuto y el manual de contratación de la entidad</a:t>
            </a:r>
            <a:r>
              <a:rPr lang="es-ES" sz="3200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625260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980728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CO" dirty="0" smtClean="0"/>
          </a:p>
          <a:p>
            <a:pPr algn="ctr"/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395536" y="1412776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RÉGIMEN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TRANSICIÓN</a:t>
            </a:r>
          </a:p>
          <a:p>
            <a:endParaRPr lang="es-ES" sz="3200" b="1" dirty="0"/>
          </a:p>
          <a:p>
            <a:pPr algn="just"/>
            <a:r>
              <a:rPr lang="es-ES" sz="3200" dirty="0" smtClean="0"/>
              <a:t>Los </a:t>
            </a:r>
            <a:r>
              <a:rPr lang="es-ES" sz="3200" dirty="0"/>
              <a:t>contratos y procedimientos de selección que se encuentren en curso a la fecha de adopción del estatuto de contratación por parte de la Junta Directiva, continuarán sujetos a las disposiciones que sirvieron de base para la contratación hasta su finalización o liquidación.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7488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980728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CO" dirty="0" smtClean="0"/>
          </a:p>
          <a:p>
            <a:pPr algn="ctr"/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683568" y="1196752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ACTIVIDAES  A DESARROLLAR</a:t>
            </a:r>
          </a:p>
          <a:p>
            <a:pPr algn="ctr"/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AutoNum type="arabicPeriod"/>
            </a:pP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Estatuto de contratación – Acuerdo Junta Directiva.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meses  (6 de junio 2014)</a:t>
            </a:r>
          </a:p>
          <a:p>
            <a:pPr marL="514350" indent="-514350" algn="just">
              <a:buAutoNum type="arabicPeriod"/>
            </a:pP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Manual de Contratación – Documento Gerente. 3 meses siguientes (6 septiembre de 2014)</a:t>
            </a:r>
          </a:p>
          <a:p>
            <a:pPr marL="514350" indent="-514350" algn="just">
              <a:buAutoNum type="arabicPeriod"/>
            </a:pP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Publicación  en el </a:t>
            </a:r>
            <a:r>
              <a:rPr lang="es-E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Secop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 algn="just">
              <a:buAutoNum type="arabicPeriod"/>
            </a:pPr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AutoNum type="arabicPeriod"/>
            </a:pPr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709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136903" cy="4785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ahoma" pitchFamily="34" charset="0"/>
            </a:endParaRPr>
          </a:p>
          <a:p>
            <a:pPr marL="457200" indent="-457200" algn="ctr">
              <a:defRPr/>
            </a:pPr>
            <a:endParaRPr lang="es-CO" sz="4800" b="1" dirty="0" smtClean="0"/>
          </a:p>
          <a:p>
            <a:pPr marL="457200" indent="-457200" algn="ctr">
              <a:defRPr/>
            </a:pPr>
            <a:endParaRPr lang="es-CO" sz="4800" b="1" dirty="0" smtClean="0"/>
          </a:p>
          <a:p>
            <a:pPr marL="457200" indent="-457200" algn="ctr">
              <a:defRPr/>
            </a:pPr>
            <a:endParaRPr lang="es-CO" sz="3000" b="1" dirty="0" smtClean="0"/>
          </a:p>
          <a:p>
            <a:pPr marL="457200" indent="-457200" algn="ctr">
              <a:defRPr/>
            </a:pPr>
            <a:r>
              <a:rPr lang="es-CO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ahoma" pitchFamily="34" charset="0"/>
              </a:rPr>
              <a:t>GRACIAS</a:t>
            </a:r>
          </a:p>
          <a:p>
            <a:pPr marL="457200" indent="-457200" algn="just">
              <a:buFontTx/>
              <a:buAutoNum type="arabicPeriod"/>
              <a:defRPr/>
            </a:pPr>
            <a:endParaRPr lang="es-CO" sz="2300" dirty="0" smtClean="0"/>
          </a:p>
          <a:p>
            <a:pPr marL="457200" indent="-457200" algn="just">
              <a:buFontTx/>
              <a:buAutoNum type="arabicPeriod"/>
              <a:defRPr/>
            </a:pPr>
            <a:endParaRPr lang="es-MX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ahoma" pitchFamily="34" charset="0"/>
            </a:endParaRPr>
          </a:p>
          <a:p>
            <a:pPr marL="457200" indent="-457200" algn="just">
              <a:defRPr/>
            </a:pPr>
            <a:endParaRPr lang="es-MX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ahoma" pitchFamily="34" charset="0"/>
            </a:endParaRPr>
          </a:p>
          <a:p>
            <a:pPr marL="457200" indent="-457200" algn="just">
              <a:defRPr/>
            </a:pPr>
            <a:endParaRPr lang="es-MX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ahoma" pitchFamily="34" charset="0"/>
            </a:endParaRPr>
          </a:p>
          <a:p>
            <a:pPr marL="457200" indent="-457200" algn="just">
              <a:defRPr/>
            </a:pP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ahoma" pitchFamily="34" charset="0"/>
              </a:rPr>
              <a:t>      </a:t>
            </a:r>
            <a:endParaRPr lang="es-ES" sz="2800" b="1" dirty="0">
              <a:solidFill>
                <a:srgbClr val="33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874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574804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</a:t>
            </a:r>
          </a:p>
          <a:p>
            <a:pPr algn="ctr"/>
            <a:endParaRPr lang="es-ES" sz="2400" dirty="0" smtClean="0"/>
          </a:p>
          <a:p>
            <a:pPr algn="just"/>
            <a:r>
              <a:rPr lang="es-ES" sz="3200" dirty="0"/>
              <a:t>Mediante la presente resolución se fijan los lineamientos generales para que las Empresas Sociales del Estado adopten sus respectivos estatutos de contratación, conforme al artículo </a:t>
            </a:r>
            <a:r>
              <a:rPr lang="es-ES" sz="3200" dirty="0">
                <a:hlinkClick r:id="rId2"/>
              </a:rPr>
              <a:t>76</a:t>
            </a:r>
            <a:r>
              <a:rPr lang="es-ES" sz="3200" dirty="0"/>
              <a:t> de la Ley 1438 de 2011. El estatuto regirá la actividad de la Empresa Social del Estado en el sistema de compras y contratación.</a:t>
            </a:r>
            <a:endParaRPr lang="es-CO" sz="3200" dirty="0"/>
          </a:p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766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196752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RÉGIMEN DE CONTRATACIÓN DE LAS ESE</a:t>
            </a:r>
          </a:p>
          <a:p>
            <a:pPr algn="ctr"/>
            <a:endParaRPr lang="es-ES" sz="3200" b="1" dirty="0" smtClean="0"/>
          </a:p>
          <a:p>
            <a:pPr algn="just"/>
            <a:r>
              <a:rPr lang="es-ES" sz="3200" dirty="0"/>
              <a:t>R</a:t>
            </a:r>
            <a:r>
              <a:rPr lang="es-ES" sz="3200" dirty="0" smtClean="0"/>
              <a:t>égimen privado. No. 6 Art. </a:t>
            </a:r>
            <a:r>
              <a:rPr lang="es-ES" sz="3200" dirty="0">
                <a:hlinkClick r:id="rId2"/>
              </a:rPr>
              <a:t>194</a:t>
            </a:r>
            <a:r>
              <a:rPr lang="es-ES" sz="3200" dirty="0"/>
              <a:t> </a:t>
            </a:r>
            <a:r>
              <a:rPr lang="es-ES" sz="3200" dirty="0" smtClean="0"/>
              <a:t>Ley </a:t>
            </a:r>
            <a:r>
              <a:rPr lang="es-ES" sz="3200" dirty="0"/>
              <a:t>100 de 1993. </a:t>
            </a:r>
            <a:endParaRPr lang="es-ES" sz="3200" dirty="0" smtClean="0"/>
          </a:p>
          <a:p>
            <a:pPr algn="just"/>
            <a:r>
              <a:rPr lang="es-ES" sz="3200" dirty="0" smtClean="0"/>
              <a:t>Aplicar </a:t>
            </a:r>
            <a:r>
              <a:rPr lang="es-ES" sz="3200" dirty="0"/>
              <a:t>los principios de la función administrativa y la sostenibilidad fiscal, el régimen de inhabilidades e incompatibilidades </a:t>
            </a:r>
            <a:r>
              <a:rPr lang="es-CO" sz="3200" dirty="0"/>
              <a:t>(</a:t>
            </a:r>
            <a:r>
              <a:rPr lang="es-ES" sz="3200" dirty="0"/>
              <a:t>Artículo </a:t>
            </a:r>
            <a:r>
              <a:rPr lang="es-ES" sz="3200" dirty="0">
                <a:hlinkClick r:id="rId3"/>
              </a:rPr>
              <a:t>13</a:t>
            </a:r>
            <a:r>
              <a:rPr lang="es-ES" sz="3200" dirty="0"/>
              <a:t> de la Ley 1150 de 2007</a:t>
            </a:r>
            <a:r>
              <a:rPr lang="es-ES" sz="3200" dirty="0" smtClean="0"/>
              <a:t>) y </a:t>
            </a:r>
            <a:r>
              <a:rPr lang="es-ES" sz="3200" dirty="0"/>
              <a:t>sujetarse a los lineamientos fijados en la </a:t>
            </a:r>
            <a:r>
              <a:rPr lang="es-ES" sz="3200" dirty="0" smtClean="0"/>
              <a:t>Resolución 5185 de 2013.</a:t>
            </a:r>
            <a:r>
              <a:rPr lang="es-CO" sz="3200" dirty="0" smtClean="0"/>
              <a:t> </a:t>
            </a:r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821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692696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FINES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CONTRATACIÓN</a:t>
            </a:r>
          </a:p>
          <a:p>
            <a:pPr algn="just"/>
            <a:endParaRPr lang="es-ES" sz="3200" b="1" dirty="0"/>
          </a:p>
          <a:p>
            <a:pPr algn="just"/>
            <a:r>
              <a:rPr lang="es-ES" sz="3200" dirty="0" smtClean="0"/>
              <a:t>La </a:t>
            </a:r>
            <a:r>
              <a:rPr lang="es-ES" sz="3200" dirty="0"/>
              <a:t>actividad contractual de las Empresas Sociales del Estado buscará el cumplimiento de los objetivos institucionales y la continua y eficiente prestación de los servicios de salud a su cargo.</a:t>
            </a:r>
            <a:endParaRPr lang="es-CO" sz="3200" dirty="0"/>
          </a:p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090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58813" y="1124744"/>
            <a:ext cx="820891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PRINCIPIOS DE LA CONTRATACION</a:t>
            </a:r>
          </a:p>
          <a:p>
            <a:endParaRPr lang="es-ES" sz="3200" dirty="0" smtClean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 smtClean="0"/>
              <a:t>Principios </a:t>
            </a:r>
            <a:r>
              <a:rPr lang="es-ES" sz="3200" dirty="0"/>
              <a:t>de la función administrativa de que trata el artículo </a:t>
            </a:r>
            <a:r>
              <a:rPr lang="es-ES" sz="3200" dirty="0">
                <a:hlinkClick r:id="rId2"/>
              </a:rPr>
              <a:t>209</a:t>
            </a:r>
            <a:r>
              <a:rPr lang="es-ES" sz="3200" dirty="0"/>
              <a:t> </a:t>
            </a:r>
            <a:r>
              <a:rPr lang="es-ES" sz="3200" dirty="0" smtClean="0"/>
              <a:t>C.N. y la Ley </a:t>
            </a:r>
            <a:r>
              <a:rPr lang="es-ES" sz="3200" dirty="0">
                <a:hlinkClick r:id="rId3"/>
              </a:rPr>
              <a:t>489</a:t>
            </a:r>
            <a:r>
              <a:rPr lang="es-ES" sz="3200" dirty="0"/>
              <a:t> de </a:t>
            </a:r>
            <a:r>
              <a:rPr lang="es-ES" sz="3200" dirty="0" smtClean="0"/>
              <a:t>1998</a:t>
            </a:r>
            <a:r>
              <a:rPr lang="es-ES" sz="3200" dirty="0"/>
              <a:t>.</a:t>
            </a:r>
            <a:r>
              <a:rPr lang="es-CO" sz="3200" dirty="0" smtClean="0"/>
              <a:t>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 smtClean="0"/>
              <a:t>Principios del Sistema </a:t>
            </a:r>
            <a:r>
              <a:rPr lang="es-ES" sz="3200" dirty="0"/>
              <a:t>General de Seguridad Social en Salud contenidos en el artículo </a:t>
            </a:r>
            <a:r>
              <a:rPr lang="es-ES" sz="3200" dirty="0">
                <a:hlinkClick r:id="rId4"/>
              </a:rPr>
              <a:t>3</a:t>
            </a:r>
            <a:r>
              <a:rPr lang="es-ES" sz="3200" dirty="0"/>
              <a:t>o de la Ley 1438 de </a:t>
            </a:r>
            <a:r>
              <a:rPr lang="es-ES" sz="3200" dirty="0" smtClean="0"/>
              <a:t>2011. 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P</a:t>
            </a:r>
            <a:r>
              <a:rPr lang="es-ES" sz="3200" dirty="0" smtClean="0"/>
              <a:t>rincipios </a:t>
            </a:r>
            <a:r>
              <a:rPr lang="es-ES" sz="3200" dirty="0"/>
              <a:t>de las actuaciones y procedimientos administrativos contenidos en el </a:t>
            </a:r>
            <a:r>
              <a:rPr lang="es-ES" sz="3200" dirty="0" smtClean="0"/>
              <a:t>CPACA.</a:t>
            </a:r>
            <a:endParaRPr lang="es-CO" sz="3200" dirty="0"/>
          </a:p>
          <a:p>
            <a:pPr algn="ctr"/>
            <a:endParaRPr lang="es-ES" sz="2400" dirty="0" smtClean="0"/>
          </a:p>
          <a:p>
            <a:endParaRPr lang="es-CO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409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1052736"/>
            <a:ext cx="820891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PRINCIPIOS DE LA CONTRATACION</a:t>
            </a:r>
          </a:p>
          <a:p>
            <a:pPr algn="ctr"/>
            <a:endParaRPr lang="es-ES" sz="3200" dirty="0" smtClean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 smtClean="0"/>
              <a:t>Debido </a:t>
            </a:r>
            <a:r>
              <a:rPr lang="es-ES" sz="3200" dirty="0"/>
              <a:t>proceso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Igualdad, 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 smtClean="0"/>
              <a:t>Imparcialidad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Buena fe 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Moralidad 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Participación 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Responsabilidad 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Transparencia </a:t>
            </a:r>
            <a:endParaRPr lang="es-CO" sz="3200" dirty="0"/>
          </a:p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ES" sz="2400" dirty="0" smtClean="0"/>
          </a:p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25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268760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PRINCIPIOS DE LA CONTRATACION</a:t>
            </a:r>
            <a:endParaRPr lang="es-E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Publicidad 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Coordinación 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Eficacia 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Eficiencia 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Economía  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C</a:t>
            </a:r>
            <a:r>
              <a:rPr lang="es-ES" sz="3200" dirty="0" smtClean="0"/>
              <a:t>eleridad</a:t>
            </a:r>
            <a:endParaRPr lang="es-CO" sz="3200" dirty="0"/>
          </a:p>
          <a:p>
            <a:pPr marL="457200" indent="-457200">
              <a:buFont typeface="Wingdings" pitchFamily="2" charset="2"/>
              <a:buChar char="§"/>
            </a:pPr>
            <a:r>
              <a:rPr lang="es-ES" sz="3200" dirty="0"/>
              <a:t>Planeación.</a:t>
            </a:r>
            <a:endParaRPr lang="es-CO" sz="3200" dirty="0"/>
          </a:p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ES" sz="2400" dirty="0" smtClean="0"/>
          </a:p>
          <a:p>
            <a:pPr algn="ctr"/>
            <a:endParaRPr lang="es-E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310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10BE9327ABB1E469C8F2B973ABFD8C2" ma:contentTypeVersion="0" ma:contentTypeDescription="Crear nuevo documento." ma:contentTypeScope="" ma:versionID="b4277c9bc129cab333220cc26cf8865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b4afbcb2487568e4ac3f442618639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02D2FF2-F5D1-432F-855E-97DBBC30FD85}"/>
</file>

<file path=customXml/itemProps2.xml><?xml version="1.0" encoding="utf-8"?>
<ds:datastoreItem xmlns:ds="http://schemas.openxmlformats.org/officeDocument/2006/customXml" ds:itemID="{C9623C8F-7FFC-4B54-8CB0-AA373735CC22}"/>
</file>

<file path=customXml/itemProps3.xml><?xml version="1.0" encoding="utf-8"?>
<ds:datastoreItem xmlns:ds="http://schemas.openxmlformats.org/officeDocument/2006/customXml" ds:itemID="{7958E749-4258-479D-8BF3-7C18874B693E}"/>
</file>

<file path=docProps/app.xml><?xml version="1.0" encoding="utf-8"?>
<Properties xmlns="http://schemas.openxmlformats.org/officeDocument/2006/extended-properties" xmlns:vt="http://schemas.openxmlformats.org/officeDocument/2006/docPropsVTypes">
  <TotalTime>2645</TotalTime>
  <Words>1778</Words>
  <Application>Microsoft Office PowerPoint</Application>
  <PresentationFormat>Presentación en pantalla (4:3)</PresentationFormat>
  <Paragraphs>208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Tema de Office</vt:lpstr>
      <vt:lpstr> LINEAMIENTOS  CONTRATACION EMPRESAS SOCIALES DEL ESTADO  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lpareja</dc:creator>
  <cp:lastModifiedBy>Luz Mery Muñoz Orozco</cp:lastModifiedBy>
  <cp:revision>222</cp:revision>
  <cp:lastPrinted>2014-04-03T20:13:52Z</cp:lastPrinted>
  <dcterms:created xsi:type="dcterms:W3CDTF">2012-09-03T14:34:27Z</dcterms:created>
  <dcterms:modified xsi:type="dcterms:W3CDTF">2014-11-11T20:27:00Z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0x010100310BE9327ABB1E469C8F2B973ABFD8C2</vt:lpwstr>
  </property>
</Properties>
</file>