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Default Extension="png" ContentType="image/png"/>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420" r:id="rId2"/>
    <p:sldId id="421" r:id="rId3"/>
    <p:sldId id="422" r:id="rId4"/>
    <p:sldId id="423" r:id="rId5"/>
    <p:sldId id="424" r:id="rId6"/>
    <p:sldId id="425" r:id="rId7"/>
    <p:sldId id="426" r:id="rId8"/>
    <p:sldId id="427" r:id="rId9"/>
    <p:sldId id="428" r:id="rId10"/>
    <p:sldId id="429" r:id="rId11"/>
    <p:sldId id="430" r:id="rId12"/>
    <p:sldId id="431" r:id="rId13"/>
    <p:sldId id="432" r:id="rId14"/>
    <p:sldId id="433" r:id="rId15"/>
    <p:sldId id="434" r:id="rId16"/>
    <p:sldId id="435" r:id="rId17"/>
    <p:sldId id="436" r:id="rId18"/>
    <p:sldId id="437" r:id="rId19"/>
    <p:sldId id="438" r:id="rId20"/>
    <p:sldId id="439" r:id="rId21"/>
    <p:sldId id="440" r:id="rId22"/>
    <p:sldId id="441" r:id="rId23"/>
    <p:sldId id="442" r:id="rId24"/>
    <p:sldId id="443" r:id="rId25"/>
    <p:sldId id="444" r:id="rId26"/>
    <p:sldId id="445" r:id="rId27"/>
    <p:sldId id="446" r:id="rId28"/>
    <p:sldId id="447" r:id="rId29"/>
    <p:sldId id="448" r:id="rId30"/>
    <p:sldId id="449" r:id="rId31"/>
    <p:sldId id="450" r:id="rId32"/>
    <p:sldId id="451" r:id="rId33"/>
    <p:sldId id="452" r:id="rId34"/>
    <p:sldId id="453" r:id="rId35"/>
    <p:sldId id="454" r:id="rId36"/>
  </p:sldIdLst>
  <p:sldSz cx="9144000" cy="6858000" type="screen4x3"/>
  <p:notesSz cx="7010400" cy="92964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0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9712" autoAdjust="0"/>
  </p:normalViewPr>
  <p:slideViewPr>
    <p:cSldViewPr>
      <p:cViewPr>
        <p:scale>
          <a:sx n="100" d="100"/>
          <a:sy n="100" d="100"/>
        </p:scale>
        <p:origin x="-11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ES"/>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EF10B4B-ED37-4683-8239-A60B9421B0DB}" type="datetimeFigureOut">
              <a:rPr lang="es-ES" smtClean="0"/>
              <a:pPr/>
              <a:t>11/11/2014</a:t>
            </a:fld>
            <a:endParaRPr lang="es-ES"/>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ES"/>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2FB090-158F-4090-8915-EE4739C929F9}" type="slidenum">
              <a:rPr lang="es-ES" smtClean="0"/>
              <a:pPr/>
              <a:t>‹Nº›</a:t>
            </a:fld>
            <a:endParaRPr lang="es-ES"/>
          </a:p>
        </p:txBody>
      </p:sp>
    </p:spTree>
    <p:extLst>
      <p:ext uri="{BB962C8B-B14F-4D97-AF65-F5344CB8AC3E}">
        <p14:creationId xmlns:p14="http://schemas.microsoft.com/office/powerpoint/2010/main" val="2722670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14" name="13 Grupo"/>
          <p:cNvGrpSpPr/>
          <p:nvPr userDrawn="1"/>
        </p:nvGrpSpPr>
        <p:grpSpPr>
          <a:xfrm>
            <a:off x="0" y="0"/>
            <a:ext cx="9144000" cy="6858000"/>
            <a:chOff x="0" y="0"/>
            <a:chExt cx="9144000" cy="6858000"/>
          </a:xfrm>
        </p:grpSpPr>
        <p:sp>
          <p:nvSpPr>
            <p:cNvPr id="8" name="7 Rectángulo"/>
            <p:cNvSpPr/>
            <p:nvPr userDrawn="1"/>
          </p:nvSpPr>
          <p:spPr>
            <a:xfrm>
              <a:off x="0" y="0"/>
              <a:ext cx="9144000" cy="6858000"/>
            </a:xfrm>
            <a:prstGeom prst="rect">
              <a:avLst/>
            </a:prstGeom>
            <a:solidFill>
              <a:srgbClr val="00A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3" name="12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43808" y="44624"/>
              <a:ext cx="6046665" cy="6552728"/>
            </a:xfrm>
            <a:prstGeom prst="rect">
              <a:avLst/>
            </a:prstGeom>
          </p:spPr>
        </p:pic>
      </p:grpSp>
      <p:sp>
        <p:nvSpPr>
          <p:cNvPr id="2" name="1 Título"/>
          <p:cNvSpPr>
            <a:spLocks noGrp="1"/>
          </p:cNvSpPr>
          <p:nvPr>
            <p:ph type="ctrTitle"/>
          </p:nvPr>
        </p:nvSpPr>
        <p:spPr>
          <a:xfrm>
            <a:off x="685800" y="2130425"/>
            <a:ext cx="7772400" cy="1470025"/>
          </a:xfrm>
        </p:spPr>
        <p:txBody>
          <a:bodyPr/>
          <a:lstStyle>
            <a:lvl1pPr algn="r">
              <a:defRPr b="1">
                <a:solidFill>
                  <a:schemeClr val="bg1"/>
                </a:solidFill>
                <a:latin typeface="Arial Black" pitchFamily="34" charset="0"/>
                <a:cs typeface="Arial" pitchFamily="34" charset="0"/>
              </a:defRPr>
            </a:lvl1pPr>
          </a:lstStyle>
          <a:p>
            <a:r>
              <a:rPr lang="es-ES" dirty="0" smtClean="0"/>
              <a:t>Haga clic para modificar el estilo de título del patrón</a:t>
            </a:r>
            <a:endParaRPr lang="es-CO" dirty="0"/>
          </a:p>
        </p:txBody>
      </p:sp>
      <p:sp>
        <p:nvSpPr>
          <p:cNvPr id="3" name="2 Subtítulo"/>
          <p:cNvSpPr>
            <a:spLocks noGrp="1"/>
          </p:cNvSpPr>
          <p:nvPr>
            <p:ph type="subTitle" idx="1"/>
          </p:nvPr>
        </p:nvSpPr>
        <p:spPr>
          <a:xfrm>
            <a:off x="2123728" y="3861048"/>
            <a:ext cx="6400800" cy="1126976"/>
          </a:xfrm>
        </p:spPr>
        <p:txBody>
          <a:bodyPr>
            <a:normAutofit/>
          </a:bodyPr>
          <a:lstStyle>
            <a:lvl1pPr marL="0" indent="0" algn="r">
              <a:buNone/>
              <a:defRPr sz="300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CO" dirty="0"/>
          </a:p>
        </p:txBody>
      </p:sp>
      <p:sp>
        <p:nvSpPr>
          <p:cNvPr id="10" name="9 Rectángulo redondeado"/>
          <p:cNvSpPr/>
          <p:nvPr userDrawn="1"/>
        </p:nvSpPr>
        <p:spPr>
          <a:xfrm>
            <a:off x="-108520" y="116632"/>
            <a:ext cx="5976664" cy="1152128"/>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2" name="Picture 2"/>
          <p:cNvPicPr>
            <a:picLocks noChangeAspect="1" noChangeArrowheads="1"/>
          </p:cNvPicPr>
          <p:nvPr userDrawn="1"/>
        </p:nvPicPr>
        <p:blipFill>
          <a:blip r:embed="rId3" cstate="print"/>
          <a:srcRect/>
          <a:stretch>
            <a:fillRect/>
          </a:stretch>
        </p:blipFill>
        <p:spPr bwMode="auto">
          <a:xfrm>
            <a:off x="72008" y="188640"/>
            <a:ext cx="3209557" cy="1061461"/>
          </a:xfrm>
          <a:prstGeom prst="rect">
            <a:avLst/>
          </a:prstGeom>
          <a:noFill/>
          <a:ln w="9525">
            <a:noFill/>
            <a:miter lim="800000"/>
            <a:headEnd/>
            <a:tailEnd/>
          </a:ln>
        </p:spPr>
      </p:pic>
      <p:pic>
        <p:nvPicPr>
          <p:cNvPr id="11" name="10 Imagen" descr="Prosperidad RGB.jpg"/>
          <p:cNvPicPr>
            <a:picLocks noChangeAspect="1"/>
          </p:cNvPicPr>
          <p:nvPr userDrawn="1"/>
        </p:nvPicPr>
        <p:blipFill>
          <a:blip r:embed="rId4" cstate="print"/>
          <a:srcRect l="12299" t="37400" r="11479" b="37400"/>
          <a:stretch>
            <a:fillRect/>
          </a:stretch>
        </p:blipFill>
        <p:spPr>
          <a:xfrm>
            <a:off x="3563888" y="404664"/>
            <a:ext cx="2232248" cy="57606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E911CB4B-E9E3-4E94-B6F1-E744466BA205}" type="datetimeFigureOut">
              <a:rPr lang="es-CO" smtClean="0"/>
              <a:pPr/>
              <a:t>11/11/2014</a:t>
            </a:fld>
            <a:endParaRPr lang="es-CO"/>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0E653EF8-46C7-4E85-9995-A7C921BC77F9}"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E911CB4B-E9E3-4E94-B6F1-E744466BA205}" type="datetimeFigureOut">
              <a:rPr lang="es-CO" smtClean="0"/>
              <a:pPr/>
              <a:t>11/11/2014</a:t>
            </a:fld>
            <a:endParaRPr lang="es-CO"/>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0E653EF8-46C7-4E85-9995-A7C921BC77F9}"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3779912" y="260648"/>
            <a:ext cx="4906888" cy="1156990"/>
          </a:xfrm>
        </p:spPr>
        <p:txBody>
          <a:bodyPr/>
          <a:lstStyle>
            <a:lvl1pPr algn="r">
              <a:defRPr>
                <a:latin typeface="Arial Black" pitchFamily="34" charset="0"/>
                <a:cs typeface="Arial" pitchFamily="34" charset="0"/>
              </a:defRPr>
            </a:lvl1pPr>
          </a:lstStyle>
          <a:p>
            <a:r>
              <a:rPr lang="es-ES" dirty="0" smtClean="0"/>
              <a:t>Haga clic para modificar el estilo </a:t>
            </a:r>
            <a:endParaRPr lang="es-CO" dirty="0"/>
          </a:p>
        </p:txBody>
      </p:sp>
      <p:sp>
        <p:nvSpPr>
          <p:cNvPr id="3" name="2 Marcador de contenido"/>
          <p:cNvSpPr>
            <a:spLocks noGrp="1"/>
          </p:cNvSpPr>
          <p:nvPr>
            <p:ph idx="1"/>
          </p:nvPr>
        </p:nvSpPr>
        <p:spPr>
          <a:xfrm>
            <a:off x="457200" y="1600200"/>
            <a:ext cx="8229600" cy="4853136"/>
          </a:xfrm>
        </p:spPr>
        <p:txBody>
          <a:bodyPr/>
          <a:lstStyle>
            <a:lvl1pPr>
              <a:defRPr>
                <a:solidFill>
                  <a:schemeClr val="bg1">
                    <a:lumMod val="50000"/>
                  </a:schemeClr>
                </a:solidFill>
                <a:latin typeface="Arial" pitchFamily="34" charset="0"/>
                <a:cs typeface="Arial" pitchFamily="34" charset="0"/>
              </a:defRPr>
            </a:lvl1pPr>
            <a:lvl2pPr>
              <a:defRPr>
                <a:solidFill>
                  <a:schemeClr val="bg1">
                    <a:lumMod val="50000"/>
                  </a:schemeClr>
                </a:solidFill>
                <a:latin typeface="Arial" pitchFamily="34" charset="0"/>
                <a:cs typeface="Arial" pitchFamily="34" charset="0"/>
              </a:defRPr>
            </a:lvl2pPr>
            <a:lvl3pPr>
              <a:defRPr>
                <a:solidFill>
                  <a:schemeClr val="bg1">
                    <a:lumMod val="50000"/>
                  </a:schemeClr>
                </a:solidFill>
                <a:latin typeface="Arial" pitchFamily="34" charset="0"/>
                <a:cs typeface="Arial" pitchFamily="34" charset="0"/>
              </a:defRPr>
            </a:lvl3pPr>
            <a:lvl4pPr>
              <a:defRPr>
                <a:solidFill>
                  <a:schemeClr val="bg1">
                    <a:lumMod val="50000"/>
                  </a:schemeClr>
                </a:solidFill>
                <a:latin typeface="Arial" pitchFamily="34" charset="0"/>
                <a:cs typeface="Arial" pitchFamily="34" charset="0"/>
              </a:defRPr>
            </a:lvl4pPr>
            <a:lvl5pPr>
              <a:defRPr>
                <a:solidFill>
                  <a:schemeClr val="bg1">
                    <a:lumMod val="50000"/>
                  </a:schemeClr>
                </a:solidFill>
                <a:latin typeface="Arial" pitchFamily="34" charset="0"/>
                <a:cs typeface="Arial" pitchFamily="34" charset="0"/>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dirty="0" smtClean="0"/>
              <a:t>Haga clic para modificar el estilo de título del patrón</a:t>
            </a:r>
            <a:endParaRPr lang="es-CO" dirty="0"/>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E911CB4B-E9E3-4E94-B6F1-E744466BA205}" type="datetimeFigureOut">
              <a:rPr lang="es-CO" smtClean="0"/>
              <a:pPr/>
              <a:t>11/11/2014</a:t>
            </a:fld>
            <a:endParaRPr lang="es-CO"/>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0E653EF8-46C7-4E85-9995-A7C921BC77F9}"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Haga clic para modificar el estilo de título del </a:t>
            </a:r>
            <a:r>
              <a:rPr lang="es-ES" dirty="0" err="1" smtClean="0"/>
              <a:t>pa</a:t>
            </a:r>
            <a:endParaRPr lang="es-CO" dirty="0"/>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E911CB4B-E9E3-4E94-B6F1-E744466BA205}" type="datetimeFigureOut">
              <a:rPr lang="es-CO" smtClean="0"/>
              <a:pPr/>
              <a:t>11/11/2014</a:t>
            </a:fld>
            <a:endParaRPr lang="es-CO"/>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0E653EF8-46C7-4E85-9995-A7C921BC77F9}"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E911CB4B-E9E3-4E94-B6F1-E744466BA205}" type="datetimeFigureOut">
              <a:rPr lang="es-CO" smtClean="0"/>
              <a:pPr/>
              <a:t>11/11/2014</a:t>
            </a:fld>
            <a:endParaRPr lang="es-CO"/>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0E653EF8-46C7-4E85-9995-A7C921BC77F9}"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E911CB4B-E9E3-4E94-B6F1-E744466BA205}" type="datetimeFigureOut">
              <a:rPr lang="es-CO" smtClean="0"/>
              <a:pPr/>
              <a:t>11/11/2014</a:t>
            </a:fld>
            <a:endParaRPr lang="es-CO"/>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0E653EF8-46C7-4E85-9995-A7C921BC77F9}"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E911CB4B-E9E3-4E94-B6F1-E744466BA205}" type="datetimeFigureOut">
              <a:rPr lang="es-CO" smtClean="0"/>
              <a:pPr/>
              <a:t>11/11/2014</a:t>
            </a:fld>
            <a:endParaRPr lang="es-CO"/>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0E653EF8-46C7-4E85-9995-A7C921BC77F9}"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E911CB4B-E9E3-4E94-B6F1-E744466BA205}" type="datetimeFigureOut">
              <a:rPr lang="es-CO" smtClean="0"/>
              <a:pPr/>
              <a:t>11/11/2014</a:t>
            </a:fld>
            <a:endParaRPr lang="es-CO"/>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0E653EF8-46C7-4E85-9995-A7C921BC77F9}"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E911CB4B-E9E3-4E94-B6F1-E744466BA205}" type="datetimeFigureOut">
              <a:rPr lang="es-CO" smtClean="0"/>
              <a:pPr/>
              <a:t>11/11/2014</a:t>
            </a:fld>
            <a:endParaRPr lang="es-CO"/>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0E653EF8-46C7-4E85-9995-A7C921BC77F9}"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779912" y="260648"/>
            <a:ext cx="4906888" cy="1156990"/>
          </a:xfrm>
          <a:prstGeom prst="rect">
            <a:avLst/>
          </a:prstGeom>
        </p:spPr>
        <p:txBody>
          <a:bodyPr vert="horz" lIns="91440" tIns="45720" rIns="91440" bIns="45720" rtlCol="0" anchor="ctr">
            <a:normAutofit/>
          </a:bodyPr>
          <a:lstStyle/>
          <a:p>
            <a:r>
              <a:rPr lang="es-ES" dirty="0" smtClean="0"/>
              <a:t>Haga clic para modificar el estilo de título del </a:t>
            </a:r>
            <a:r>
              <a:rPr lang="es-ES" dirty="0" err="1" smtClean="0"/>
              <a:t>pat</a:t>
            </a:r>
            <a:endParaRPr lang="es-CO" dirty="0"/>
          </a:p>
        </p:txBody>
      </p:sp>
      <p:sp>
        <p:nvSpPr>
          <p:cNvPr id="3" name="2 Marcador de texto"/>
          <p:cNvSpPr>
            <a:spLocks noGrp="1"/>
          </p:cNvSpPr>
          <p:nvPr>
            <p:ph type="body" idx="1"/>
          </p:nvPr>
        </p:nvSpPr>
        <p:spPr>
          <a:xfrm>
            <a:off x="457200" y="1600200"/>
            <a:ext cx="8229600" cy="4781128"/>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a:p>
        </p:txBody>
      </p:sp>
      <p:sp>
        <p:nvSpPr>
          <p:cNvPr id="7" name="6 Rectángulo"/>
          <p:cNvSpPr/>
          <p:nvPr userDrawn="1"/>
        </p:nvSpPr>
        <p:spPr>
          <a:xfrm>
            <a:off x="0" y="6453336"/>
            <a:ext cx="9144000" cy="404664"/>
          </a:xfrm>
          <a:prstGeom prst="rect">
            <a:avLst/>
          </a:prstGeom>
          <a:solidFill>
            <a:srgbClr val="00A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8" name="Picture 2"/>
          <p:cNvPicPr>
            <a:picLocks noChangeAspect="1" noChangeArrowheads="1"/>
          </p:cNvPicPr>
          <p:nvPr userDrawn="1"/>
        </p:nvPicPr>
        <p:blipFill>
          <a:blip r:embed="rId13" cstate="print"/>
          <a:srcRect/>
          <a:stretch>
            <a:fillRect/>
          </a:stretch>
        </p:blipFill>
        <p:spPr bwMode="auto">
          <a:xfrm>
            <a:off x="0" y="476672"/>
            <a:ext cx="2120900" cy="701421"/>
          </a:xfrm>
          <a:prstGeom prst="rect">
            <a:avLst/>
          </a:prstGeom>
          <a:noFill/>
          <a:ln w="9525">
            <a:noFill/>
            <a:miter lim="800000"/>
            <a:headEnd/>
            <a:tailEnd/>
          </a:ln>
        </p:spPr>
      </p:pic>
      <p:pic>
        <p:nvPicPr>
          <p:cNvPr id="6" name="5 Imagen" descr="Prosperidad RGB.jpg"/>
          <p:cNvPicPr>
            <a:picLocks noChangeAspect="1"/>
          </p:cNvPicPr>
          <p:nvPr userDrawn="1"/>
        </p:nvPicPr>
        <p:blipFill>
          <a:blip r:embed="rId14" cstate="print"/>
          <a:srcRect l="12299" t="37400" r="11479" b="37400"/>
          <a:stretch>
            <a:fillRect/>
          </a:stretch>
        </p:blipFill>
        <p:spPr>
          <a:xfrm>
            <a:off x="2123728" y="620688"/>
            <a:ext cx="1728192" cy="4459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3000" b="1" kern="1200">
          <a:solidFill>
            <a:srgbClr val="00A0BA"/>
          </a:solidFill>
          <a:latin typeface="Arial Black"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50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bg1">
              <a:lumMod val="50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bg1">
              <a:lumMod val="50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alcaldiabogota.gov.co/sisjur/normas/Norma1.jsp"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alcaldiabogota.gov.co/sisjur/normas/Norma1.jsp?i=5857" TargetMode="External"/><Relationship Id="rId2" Type="http://schemas.openxmlformats.org/officeDocument/2006/relationships/hyperlink" Target="http://www.alcaldiabogota.gov.co/sisjur/normas/Norma1.jsp?i=5842"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alcaldiabogota.gov.co/sisjur/normas/Norma1.jsp?i=36627" TargetMode="External"/><Relationship Id="rId2" Type="http://schemas.openxmlformats.org/officeDocument/2006/relationships/hyperlink" Target="http://www.alcaldiabogota.gov.co/sisjur/normas/Norma1.jsp?i=13941" TargetMode="External"/><Relationship Id="rId1" Type="http://schemas.openxmlformats.org/officeDocument/2006/relationships/slideLayout" Target="../slideLayouts/slideLayout7.xml"/><Relationship Id="rId4" Type="http://schemas.openxmlformats.org/officeDocument/2006/relationships/hyperlink" Target="http://www.alcaldiabogota.gov.co/sisjur/normas/Norma1.jsp?i=25678"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alcaldiabogota.gov.co/sisjur/normas/Norma1.jsp?i=25678" TargetMode="External"/><Relationship Id="rId2" Type="http://schemas.openxmlformats.org/officeDocument/2006/relationships/hyperlink" Target="http://www.alcaldiabogota.gov.co/sisjur/normas/Norma1.jsp?i=13941"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www.icbf.gov.co/cargues/avance/docs/constitucion_politica_1991.htm?i=25678"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www.alcaldiabogota.gov.co/sisjur/normas/Norma1.jsp?i=43292"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alcaldiabogota.gov.co/sisjur/normas/Norma1.jsp?i=25678" TargetMode="External"/><Relationship Id="rId2" Type="http://schemas.openxmlformats.org/officeDocument/2006/relationships/hyperlink" Target="http://www.alcaldiabogota.gov.co/sisjur/normas/Norma1.jsp?i=43292"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www.alcaldiabogota.gov.co/sisjur/normas/Norma1.jsp?i=5867"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www.alcaldiabogota.gov.co/sisjur/normas/Norma1.jsp?i=36627"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www.alcaldiabogota.gov.co/sisjur/normas/Norma1.jsp?i=36627"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www.alcaldiabogota.gov.co/sisjur/normas/Norma1.jsp?i=43292"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www.alcaldiabogota.gov.co/sisjur/normas/Norma1.jsp?i=25678"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www.alcaldiabogota.gov.co/sisjur/normas/Norma1.jsp?i=25678"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www.alcaldiabogota.gov.co/sisjur/normas/Norma1.jsp?i=173" TargetMode="External"/><Relationship Id="rId2" Type="http://schemas.openxmlformats.org/officeDocument/2006/relationships/hyperlink" Target="http://www.alcaldiabogota.gov.co/sisjur/normas/Norma1.jsp?i=5839"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340768"/>
            <a:ext cx="7772400" cy="3857652"/>
          </a:xfrm>
        </p:spPr>
        <p:txBody>
          <a:bodyPr>
            <a:noAutofit/>
          </a:bodyPr>
          <a:lstStyle/>
          <a:p>
            <a:pPr algn="ctr"/>
            <a:r>
              <a:rPr lang="es-ES" sz="3600" dirty="0" smtClean="0">
                <a:effectLst>
                  <a:outerShdw blurRad="38100" dist="38100" dir="2700000" algn="tl">
                    <a:srgbClr val="000000">
                      <a:alpha val="43137"/>
                    </a:srgbClr>
                  </a:outerShdw>
                </a:effectLst>
                <a:latin typeface="Calibri" pitchFamily="34" charset="0"/>
                <a:cs typeface="Tahoma" pitchFamily="34" charset="0"/>
              </a:rPr>
              <a:t/>
            </a:r>
            <a:br>
              <a:rPr lang="es-ES" sz="3600" dirty="0" smtClean="0">
                <a:effectLst>
                  <a:outerShdw blurRad="38100" dist="38100" dir="2700000" algn="tl">
                    <a:srgbClr val="000000">
                      <a:alpha val="43137"/>
                    </a:srgbClr>
                  </a:outerShdw>
                </a:effectLst>
                <a:latin typeface="Calibri" pitchFamily="34" charset="0"/>
                <a:cs typeface="Tahoma" pitchFamily="34" charset="0"/>
              </a:rPr>
            </a:br>
            <a:r>
              <a:rPr lang="es-CO" sz="4400" dirty="0" smtClean="0">
                <a:effectLst>
                  <a:outerShdw blurRad="38100" dist="38100" dir="2700000" algn="tl">
                    <a:srgbClr val="000000">
                      <a:alpha val="43137"/>
                    </a:srgbClr>
                  </a:outerShdw>
                </a:effectLst>
                <a:latin typeface="Calibri" pitchFamily="34" charset="0"/>
                <a:cs typeface="Tahoma" pitchFamily="34" charset="0"/>
              </a:rPr>
              <a:t>REGIMEN DE CONTRATACION </a:t>
            </a:r>
            <a:r>
              <a:rPr lang="es-CO" sz="4000" dirty="0">
                <a:effectLst>
                  <a:outerShdw blurRad="38100" dist="38100" dir="2700000" algn="tl">
                    <a:srgbClr val="000000">
                      <a:alpha val="43137"/>
                    </a:srgbClr>
                  </a:outerShdw>
                </a:effectLst>
                <a:latin typeface="Calibri" pitchFamily="34" charset="0"/>
                <a:cs typeface="Tahoma" pitchFamily="34" charset="0"/>
              </a:rPr>
              <a:t>EMPRESAS SOCIALES DEL ESTADO</a:t>
            </a:r>
            <a:br>
              <a:rPr lang="es-CO" sz="4000" dirty="0">
                <a:effectLst>
                  <a:outerShdw blurRad="38100" dist="38100" dir="2700000" algn="tl">
                    <a:srgbClr val="000000">
                      <a:alpha val="43137"/>
                    </a:srgbClr>
                  </a:outerShdw>
                </a:effectLst>
                <a:latin typeface="Calibri" pitchFamily="34" charset="0"/>
                <a:cs typeface="Tahoma" pitchFamily="34" charset="0"/>
              </a:rPr>
            </a:br>
            <a:r>
              <a:rPr lang="es-CO" sz="4400" dirty="0" smtClean="0">
                <a:effectLst>
                  <a:outerShdw blurRad="38100" dist="38100" dir="2700000" algn="tl">
                    <a:srgbClr val="000000">
                      <a:alpha val="43137"/>
                    </a:srgbClr>
                  </a:outerShdw>
                </a:effectLst>
                <a:latin typeface="Calibri" pitchFamily="34" charset="0"/>
                <a:cs typeface="Tahoma" pitchFamily="34" charset="0"/>
              </a:rPr>
              <a:t> </a:t>
            </a:r>
            <a:endParaRPr lang="es-CO" sz="4400" dirty="0"/>
          </a:p>
        </p:txBody>
      </p:sp>
    </p:spTree>
    <p:extLst>
      <p:ext uri="{BB962C8B-B14F-4D97-AF65-F5344CB8AC3E}">
        <p14:creationId xmlns:p14="http://schemas.microsoft.com/office/powerpoint/2010/main" val="546350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980728"/>
            <a:ext cx="8208912" cy="8094524"/>
          </a:xfrm>
          <a:prstGeom prst="rect">
            <a:avLst/>
          </a:prstGeom>
        </p:spPr>
        <p:txBody>
          <a:bodyPr wrap="square">
            <a:spAutoFit/>
          </a:bodyPr>
          <a:lstStyle/>
          <a:p>
            <a:pPr algn="ctr"/>
            <a:r>
              <a:rPr lang="es-ES" sz="3200" b="1" dirty="0">
                <a:effectLst>
                  <a:outerShdw blurRad="38100" dist="38100" dir="2700000" algn="tl">
                    <a:srgbClr val="000000">
                      <a:alpha val="43137"/>
                    </a:srgbClr>
                  </a:outerShdw>
                </a:effectLst>
              </a:rPr>
              <a:t>Código de Procedimiento Administrativo y de lo Contencioso Administrativo Ley 1473 de 2011 Art. 3º Principios</a:t>
            </a:r>
          </a:p>
          <a:p>
            <a:pPr marL="457200" indent="-457200">
              <a:buFont typeface="Wingdings" pitchFamily="2" charset="2"/>
              <a:buChar char="§"/>
            </a:pPr>
            <a:r>
              <a:rPr lang="es-ES" sz="3200" dirty="0" smtClean="0"/>
              <a:t>Debido </a:t>
            </a:r>
            <a:r>
              <a:rPr lang="es-ES" sz="3200" dirty="0"/>
              <a:t>proceso</a:t>
            </a:r>
            <a:endParaRPr lang="es-CO" sz="3200" dirty="0"/>
          </a:p>
          <a:p>
            <a:pPr marL="457200" indent="-457200">
              <a:buFont typeface="Wingdings" pitchFamily="2" charset="2"/>
              <a:buChar char="§"/>
            </a:pPr>
            <a:r>
              <a:rPr lang="es-ES" sz="3200" dirty="0" smtClean="0"/>
              <a:t>Igualdad</a:t>
            </a:r>
            <a:endParaRPr lang="es-CO" sz="3200" dirty="0"/>
          </a:p>
          <a:p>
            <a:pPr marL="457200" indent="-457200">
              <a:buFont typeface="Wingdings" pitchFamily="2" charset="2"/>
              <a:buChar char="§"/>
            </a:pPr>
            <a:r>
              <a:rPr lang="es-ES" sz="3200" dirty="0"/>
              <a:t>Imparcialidad</a:t>
            </a:r>
            <a:endParaRPr lang="es-CO" sz="3200" dirty="0"/>
          </a:p>
          <a:p>
            <a:pPr marL="457200" indent="-457200">
              <a:buFont typeface="Wingdings" pitchFamily="2" charset="2"/>
              <a:buChar char="§"/>
            </a:pPr>
            <a:r>
              <a:rPr lang="es-ES" sz="3200" dirty="0"/>
              <a:t>Buena fe </a:t>
            </a:r>
            <a:endParaRPr lang="es-CO" sz="3200" dirty="0"/>
          </a:p>
          <a:p>
            <a:pPr marL="457200" indent="-457200">
              <a:buFont typeface="Wingdings" pitchFamily="2" charset="2"/>
              <a:buChar char="§"/>
            </a:pPr>
            <a:r>
              <a:rPr lang="es-ES" sz="3200" dirty="0"/>
              <a:t>Moralidad </a:t>
            </a:r>
            <a:endParaRPr lang="es-CO" sz="3200" dirty="0"/>
          </a:p>
          <a:p>
            <a:pPr marL="457200" indent="-457200">
              <a:buFont typeface="Wingdings" pitchFamily="2" charset="2"/>
              <a:buChar char="§"/>
            </a:pPr>
            <a:r>
              <a:rPr lang="es-ES" sz="3200" dirty="0"/>
              <a:t>Participación </a:t>
            </a:r>
            <a:endParaRPr lang="es-CO" sz="3200" dirty="0"/>
          </a:p>
          <a:p>
            <a:pPr marL="457200" indent="-457200">
              <a:buFont typeface="Wingdings" pitchFamily="2" charset="2"/>
              <a:buChar char="§"/>
            </a:pPr>
            <a:r>
              <a:rPr lang="es-ES" sz="3200" dirty="0"/>
              <a:t>Responsabilidad </a:t>
            </a:r>
            <a:endParaRPr lang="es-CO" sz="3200" dirty="0"/>
          </a:p>
          <a:p>
            <a:pPr marL="457200" indent="-457200">
              <a:buFont typeface="Wingdings" pitchFamily="2" charset="2"/>
              <a:buChar char="§"/>
            </a:pPr>
            <a:r>
              <a:rPr lang="es-ES" sz="3200" dirty="0"/>
              <a:t>Transparencia </a:t>
            </a:r>
            <a:endParaRPr lang="es-CO" sz="3200" dirty="0"/>
          </a:p>
          <a:p>
            <a:pPr algn="ctr"/>
            <a:endParaRPr lang="es-ES" sz="2400" dirty="0" smtClean="0"/>
          </a:p>
          <a:p>
            <a:pPr algn="ctr"/>
            <a:endParaRPr lang="es-ES" sz="2400" dirty="0"/>
          </a:p>
          <a:p>
            <a:pPr algn="ctr"/>
            <a:endParaRPr lang="es-ES" sz="2400" dirty="0" smtClean="0"/>
          </a:p>
          <a:p>
            <a:pPr algn="ctr"/>
            <a:endParaRPr lang="es-CO" sz="3200" dirty="0" smtClean="0">
              <a:effectLst>
                <a:outerShdw blurRad="38100" dist="38100" dir="2700000" algn="tl">
                  <a:srgbClr val="000000">
                    <a:alpha val="43137"/>
                  </a:srgbClr>
                </a:outerShdw>
              </a:effectLst>
            </a:endParaRPr>
          </a:p>
          <a:p>
            <a:endParaRPr lang="es-CO" sz="3200" dirty="0">
              <a:effectLst>
                <a:outerShdw blurRad="38100" dist="38100" dir="2700000" algn="tl">
                  <a:srgbClr val="000000">
                    <a:alpha val="43137"/>
                  </a:srgbClr>
                </a:outerShdw>
              </a:effectLst>
            </a:endParaRPr>
          </a:p>
          <a:p>
            <a:endParaRPr lang="es-C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3130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6129" y="1484784"/>
            <a:ext cx="8208912" cy="6370975"/>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Código </a:t>
            </a:r>
            <a:r>
              <a:rPr lang="es-ES" sz="3200" b="1" dirty="0">
                <a:effectLst>
                  <a:outerShdw blurRad="38100" dist="38100" dir="2700000" algn="tl">
                    <a:srgbClr val="000000">
                      <a:alpha val="43137"/>
                    </a:srgbClr>
                  </a:outerShdw>
                </a:effectLst>
              </a:rPr>
              <a:t>de Procedimiento Administrativo y de lo Contencioso Administrativo </a:t>
            </a:r>
            <a:r>
              <a:rPr lang="es-ES" sz="3200" b="1" dirty="0" smtClean="0">
                <a:effectLst>
                  <a:outerShdw blurRad="38100" dist="38100" dir="2700000" algn="tl">
                    <a:srgbClr val="000000">
                      <a:alpha val="43137"/>
                    </a:srgbClr>
                  </a:outerShdw>
                </a:effectLst>
              </a:rPr>
              <a:t>Ley 1473 de 2011 Art</a:t>
            </a:r>
            <a:r>
              <a:rPr lang="es-ES" sz="3200" b="1" dirty="0">
                <a:effectLst>
                  <a:outerShdw blurRad="38100" dist="38100" dir="2700000" algn="tl">
                    <a:srgbClr val="000000">
                      <a:alpha val="43137"/>
                    </a:srgbClr>
                  </a:outerShdw>
                </a:effectLst>
              </a:rPr>
              <a:t>. 3º </a:t>
            </a:r>
            <a:r>
              <a:rPr lang="es-ES" sz="3200" b="1" dirty="0" smtClean="0">
                <a:effectLst>
                  <a:outerShdw blurRad="38100" dist="38100" dir="2700000" algn="tl">
                    <a:srgbClr val="000000">
                      <a:alpha val="43137"/>
                    </a:srgbClr>
                  </a:outerShdw>
                </a:effectLst>
              </a:rPr>
              <a:t>Principios</a:t>
            </a:r>
          </a:p>
          <a:p>
            <a:pPr algn="ctr"/>
            <a:endParaRPr lang="es-CO" sz="3200" dirty="0"/>
          </a:p>
          <a:p>
            <a:pPr marL="457200" indent="-457200">
              <a:buFont typeface="Wingdings" pitchFamily="2" charset="2"/>
              <a:buChar char="§"/>
            </a:pPr>
            <a:r>
              <a:rPr lang="es-ES" sz="3200" dirty="0"/>
              <a:t>Publicidad </a:t>
            </a:r>
            <a:endParaRPr lang="es-CO" sz="3200" dirty="0"/>
          </a:p>
          <a:p>
            <a:pPr marL="457200" indent="-457200">
              <a:buFont typeface="Wingdings" pitchFamily="2" charset="2"/>
              <a:buChar char="§"/>
            </a:pPr>
            <a:r>
              <a:rPr lang="es-ES" sz="3200" dirty="0"/>
              <a:t>Coordinación </a:t>
            </a:r>
            <a:endParaRPr lang="es-CO" sz="3200" dirty="0"/>
          </a:p>
          <a:p>
            <a:pPr marL="457200" indent="-457200">
              <a:buFont typeface="Wingdings" pitchFamily="2" charset="2"/>
              <a:buChar char="§"/>
            </a:pPr>
            <a:r>
              <a:rPr lang="es-ES" sz="3200" dirty="0"/>
              <a:t>Eficacia </a:t>
            </a:r>
            <a:endParaRPr lang="es-CO" sz="3200" dirty="0"/>
          </a:p>
          <a:p>
            <a:pPr marL="457200" indent="-457200">
              <a:buFont typeface="Wingdings" pitchFamily="2" charset="2"/>
              <a:buChar char="§"/>
            </a:pPr>
            <a:r>
              <a:rPr lang="es-ES" sz="3200" dirty="0" smtClean="0"/>
              <a:t>Economía  </a:t>
            </a:r>
            <a:endParaRPr lang="es-CO" sz="3200" dirty="0"/>
          </a:p>
          <a:p>
            <a:pPr marL="457200" indent="-457200">
              <a:buFont typeface="Wingdings" pitchFamily="2" charset="2"/>
              <a:buChar char="§"/>
            </a:pPr>
            <a:r>
              <a:rPr lang="es-ES" sz="3200" dirty="0"/>
              <a:t>C</a:t>
            </a:r>
            <a:r>
              <a:rPr lang="es-ES" sz="3200" dirty="0" smtClean="0"/>
              <a:t>eleridad</a:t>
            </a:r>
            <a:endParaRPr lang="es-CO" sz="3200" dirty="0"/>
          </a:p>
          <a:p>
            <a:pPr algn="ctr"/>
            <a:endParaRPr lang="es-ES" sz="3200" b="1" dirty="0" smtClean="0">
              <a:effectLst>
                <a:outerShdw blurRad="38100" dist="38100" dir="2700000" algn="tl">
                  <a:srgbClr val="000000">
                    <a:alpha val="43137"/>
                  </a:srgbClr>
                </a:outerShdw>
              </a:effectLst>
            </a:endParaRPr>
          </a:p>
          <a:p>
            <a:pPr algn="ctr"/>
            <a:endParaRPr lang="es-ES" sz="2400" dirty="0" smtClean="0"/>
          </a:p>
          <a:p>
            <a:pPr algn="ctr"/>
            <a:endParaRPr lang="es-ES" sz="3200" b="1" dirty="0" smtClean="0">
              <a:effectLst>
                <a:outerShdw blurRad="38100" dist="38100" dir="2700000" algn="tl">
                  <a:srgbClr val="000000">
                    <a:alpha val="43137"/>
                  </a:srgbClr>
                </a:outerShdw>
              </a:effectLst>
            </a:endParaRPr>
          </a:p>
          <a:p>
            <a:endParaRPr lang="es-C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321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124744"/>
            <a:ext cx="8208912" cy="5386090"/>
          </a:xfrm>
          <a:prstGeom prst="rect">
            <a:avLst/>
          </a:prstGeom>
        </p:spPr>
        <p:txBody>
          <a:bodyPr wrap="square">
            <a:spAutoFit/>
          </a:bodyPr>
          <a:lstStyle/>
          <a:p>
            <a:pPr algn="ctr"/>
            <a:r>
              <a:rPr lang="es-CO" sz="3200" b="1" dirty="0" smtClean="0">
                <a:effectLst>
                  <a:outerShdw blurRad="38100" dist="38100" dir="2700000" algn="tl">
                    <a:srgbClr val="000000">
                      <a:alpha val="43137"/>
                    </a:srgbClr>
                  </a:outerShdw>
                </a:effectLst>
              </a:rPr>
              <a:t>Resolución</a:t>
            </a:r>
            <a:r>
              <a:rPr lang="es-ES" sz="3200" b="1" dirty="0" smtClean="0">
                <a:effectLst>
                  <a:outerShdw blurRad="38100" dist="38100" dir="2700000" algn="tl">
                    <a:srgbClr val="000000">
                      <a:alpha val="43137"/>
                    </a:srgbClr>
                  </a:outerShdw>
                </a:effectLst>
              </a:rPr>
              <a:t> </a:t>
            </a:r>
            <a:r>
              <a:rPr lang="es-ES" sz="3200" b="1" dirty="0">
                <a:effectLst>
                  <a:outerShdw blurRad="38100" dist="38100" dir="2700000" algn="tl">
                    <a:srgbClr val="000000">
                      <a:alpha val="43137"/>
                    </a:srgbClr>
                  </a:outerShdw>
                </a:effectLst>
              </a:rPr>
              <a:t>5185 de </a:t>
            </a:r>
            <a:r>
              <a:rPr lang="es-ES" sz="3200" b="1" dirty="0" smtClean="0">
                <a:effectLst>
                  <a:outerShdw blurRad="38100" dist="38100" dir="2700000" algn="tl">
                    <a:srgbClr val="000000">
                      <a:alpha val="43137"/>
                    </a:srgbClr>
                  </a:outerShdw>
                </a:effectLst>
              </a:rPr>
              <a:t>2013 Art. 4</a:t>
            </a:r>
          </a:p>
          <a:p>
            <a:pPr algn="just"/>
            <a:r>
              <a:rPr lang="es-ES" sz="2400" b="1" dirty="0" smtClean="0"/>
              <a:t>4.1 </a:t>
            </a:r>
            <a:r>
              <a:rPr lang="es-ES" sz="2400" dirty="0" smtClean="0"/>
              <a:t>En </a:t>
            </a:r>
            <a:r>
              <a:rPr lang="es-ES" sz="2400" dirty="0"/>
              <a:t>virtud del </a:t>
            </a:r>
            <a:r>
              <a:rPr lang="es-ES" sz="2400" b="1" dirty="0"/>
              <a:t>principio del debido pro</a:t>
            </a:r>
            <a:r>
              <a:rPr lang="es-ES" sz="2400" dirty="0"/>
              <a:t>ceso, las actuaciones contractuales de la Empresa Social del Estado se adelantarán de conformidad con las normas de procedimiento y competencia establecidas en la Constitución y la ley, con plena garantía de los derechos de representación, defensa y contradicción</a:t>
            </a:r>
            <a:r>
              <a:rPr lang="es-ES" sz="2400" dirty="0" smtClean="0"/>
              <a:t>.</a:t>
            </a:r>
          </a:p>
          <a:p>
            <a:pPr algn="just"/>
            <a:endParaRPr lang="es-CO" sz="2400" dirty="0"/>
          </a:p>
          <a:p>
            <a:pPr algn="just"/>
            <a:r>
              <a:rPr lang="es-ES" sz="2400" b="1" dirty="0"/>
              <a:t>4.2</a:t>
            </a:r>
            <a:r>
              <a:rPr lang="es-ES" sz="2400" dirty="0"/>
              <a:t>. En virtud del </a:t>
            </a:r>
            <a:r>
              <a:rPr lang="es-ES" sz="2400" b="1" dirty="0"/>
              <a:t>principio de igualda</a:t>
            </a:r>
            <a:r>
              <a:rPr lang="es-ES" sz="2400" dirty="0"/>
              <a:t>d, la Empresa Social del Estado dará el mismo trato y protección a las personas e instituciones que intervengan en el proceso de contratación que realice, sin perjuicio de las acciones afirmativas fundadas en el artículo </a:t>
            </a:r>
            <a:r>
              <a:rPr lang="es-ES" sz="2400" dirty="0">
                <a:hlinkClick r:id="rId2"/>
              </a:rPr>
              <a:t>13</a:t>
            </a:r>
            <a:r>
              <a:rPr lang="es-ES" sz="2400" dirty="0"/>
              <a:t> de la Constitución Política, garantizando la selección objetiva del ofrecimiento más favorable a la entidad y a los fines que ella busca</a:t>
            </a:r>
            <a:r>
              <a:rPr lang="es-ES" sz="2400" dirty="0" smtClean="0"/>
              <a:t>.</a:t>
            </a:r>
            <a:endParaRPr lang="es-CO" sz="2400" dirty="0"/>
          </a:p>
        </p:txBody>
      </p:sp>
    </p:spTree>
    <p:extLst>
      <p:ext uri="{BB962C8B-B14F-4D97-AF65-F5344CB8AC3E}">
        <p14:creationId xmlns:p14="http://schemas.microsoft.com/office/powerpoint/2010/main" val="2715989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124744"/>
            <a:ext cx="8208912" cy="5386090"/>
          </a:xfrm>
          <a:prstGeom prst="rect">
            <a:avLst/>
          </a:prstGeom>
        </p:spPr>
        <p:txBody>
          <a:bodyPr wrap="square">
            <a:spAutoFit/>
          </a:bodyPr>
          <a:lstStyle/>
          <a:p>
            <a:pPr algn="ctr"/>
            <a:r>
              <a:rPr lang="es-CO" sz="3200" b="1" dirty="0" smtClean="0">
                <a:effectLst>
                  <a:outerShdw blurRad="38100" dist="38100" dir="2700000" algn="tl">
                    <a:srgbClr val="000000">
                      <a:alpha val="43137"/>
                    </a:srgbClr>
                  </a:outerShdw>
                </a:effectLst>
              </a:rPr>
              <a:t>Resolución</a:t>
            </a:r>
            <a:r>
              <a:rPr lang="es-ES" sz="3200" b="1" dirty="0" smtClean="0">
                <a:effectLst>
                  <a:outerShdw blurRad="38100" dist="38100" dir="2700000" algn="tl">
                    <a:srgbClr val="000000">
                      <a:alpha val="43137"/>
                    </a:srgbClr>
                  </a:outerShdw>
                </a:effectLst>
              </a:rPr>
              <a:t> </a:t>
            </a:r>
            <a:r>
              <a:rPr lang="es-ES" sz="3200" b="1" dirty="0">
                <a:effectLst>
                  <a:outerShdw blurRad="38100" dist="38100" dir="2700000" algn="tl">
                    <a:srgbClr val="000000">
                      <a:alpha val="43137"/>
                    </a:srgbClr>
                  </a:outerShdw>
                </a:effectLst>
              </a:rPr>
              <a:t>5185 de </a:t>
            </a:r>
            <a:r>
              <a:rPr lang="es-ES" sz="3200" b="1" dirty="0" smtClean="0">
                <a:effectLst>
                  <a:outerShdw blurRad="38100" dist="38100" dir="2700000" algn="tl">
                    <a:srgbClr val="000000">
                      <a:alpha val="43137"/>
                    </a:srgbClr>
                  </a:outerShdw>
                </a:effectLst>
              </a:rPr>
              <a:t>2013</a:t>
            </a:r>
          </a:p>
          <a:p>
            <a:pPr algn="just"/>
            <a:r>
              <a:rPr lang="es-ES" sz="2400" b="1" dirty="0" smtClean="0"/>
              <a:t>4.3</a:t>
            </a:r>
            <a:r>
              <a:rPr lang="es-ES" sz="2400" b="1" dirty="0"/>
              <a:t>. </a:t>
            </a:r>
            <a:r>
              <a:rPr lang="es-ES" sz="2400" dirty="0"/>
              <a:t>En virtud del </a:t>
            </a:r>
            <a:r>
              <a:rPr lang="es-ES" sz="2400" b="1" dirty="0"/>
              <a:t>principio de imparcialidad</a:t>
            </a:r>
            <a:r>
              <a:rPr lang="es-ES" sz="2400" dirty="0"/>
              <a:t>, el proceso de contratación se deberá realizar teniendo en cuenta que la finalidad de los procedimientos consiste en asegurar y garantizar los derechos de todas las personas sin discriminación alguna y sin tener en consideración factores de afecto o de interés y, en general, cualquier clase de motivación subjetiva.</a:t>
            </a:r>
            <a:endParaRPr lang="es-CO" sz="2400" dirty="0"/>
          </a:p>
          <a:p>
            <a:pPr algn="just"/>
            <a:r>
              <a:rPr lang="es-ES" sz="2400" b="1" dirty="0"/>
              <a:t>4.4. </a:t>
            </a:r>
            <a:r>
              <a:rPr lang="es-ES" sz="2400" dirty="0"/>
              <a:t>En virtud del </a:t>
            </a:r>
            <a:r>
              <a:rPr lang="es-ES" sz="2400" b="1" dirty="0"/>
              <a:t>principio de buena fe</a:t>
            </a:r>
            <a:r>
              <a:rPr lang="es-ES" sz="2400" dirty="0"/>
              <a:t>, se presumirá el comportamiento leal y fiel de oferentes, contratantes y contratistas en el ejercicio de sus competencias, derechos y deberes.</a:t>
            </a:r>
            <a:endParaRPr lang="es-CO" sz="2400" dirty="0"/>
          </a:p>
          <a:p>
            <a:pPr algn="just"/>
            <a:r>
              <a:rPr lang="es-ES" sz="2400" b="1" dirty="0"/>
              <a:t>4.5. </a:t>
            </a:r>
            <a:r>
              <a:rPr lang="es-ES" sz="2400" dirty="0"/>
              <a:t>En virtud del </a:t>
            </a:r>
            <a:r>
              <a:rPr lang="es-ES" sz="2400" b="1" dirty="0"/>
              <a:t>principio de moralidad </a:t>
            </a:r>
            <a:r>
              <a:rPr lang="es-ES" sz="2400" dirty="0"/>
              <a:t>en el proceso de contratación, todas las personas están obligadas a actuar con rectitud, lealtad y honestidad</a:t>
            </a:r>
            <a:r>
              <a:rPr lang="es-ES" sz="2400" dirty="0" smtClean="0"/>
              <a:t>.</a:t>
            </a:r>
            <a:endParaRPr lang="es-CO" sz="2400" dirty="0"/>
          </a:p>
        </p:txBody>
      </p:sp>
    </p:spTree>
    <p:extLst>
      <p:ext uri="{BB962C8B-B14F-4D97-AF65-F5344CB8AC3E}">
        <p14:creationId xmlns:p14="http://schemas.microsoft.com/office/powerpoint/2010/main" val="164781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1268760"/>
            <a:ext cx="8208912" cy="5016758"/>
          </a:xfrm>
          <a:prstGeom prst="rect">
            <a:avLst/>
          </a:prstGeom>
        </p:spPr>
        <p:txBody>
          <a:bodyPr wrap="square">
            <a:spAutoFit/>
          </a:bodyPr>
          <a:lstStyle/>
          <a:p>
            <a:pPr algn="ctr"/>
            <a:r>
              <a:rPr lang="es-CO" sz="3200" b="1" dirty="0" smtClean="0">
                <a:effectLst>
                  <a:outerShdw blurRad="38100" dist="38100" dir="2700000" algn="tl">
                    <a:srgbClr val="000000">
                      <a:alpha val="43137"/>
                    </a:srgbClr>
                  </a:outerShdw>
                </a:effectLst>
              </a:rPr>
              <a:t>Resolución</a:t>
            </a:r>
            <a:r>
              <a:rPr lang="es-ES" sz="3200" b="1" dirty="0" smtClean="0">
                <a:effectLst>
                  <a:outerShdw blurRad="38100" dist="38100" dir="2700000" algn="tl">
                    <a:srgbClr val="000000">
                      <a:alpha val="43137"/>
                    </a:srgbClr>
                  </a:outerShdw>
                </a:effectLst>
              </a:rPr>
              <a:t> </a:t>
            </a:r>
            <a:r>
              <a:rPr lang="es-ES" sz="3200" b="1" dirty="0">
                <a:effectLst>
                  <a:outerShdw blurRad="38100" dist="38100" dir="2700000" algn="tl">
                    <a:srgbClr val="000000">
                      <a:alpha val="43137"/>
                    </a:srgbClr>
                  </a:outerShdw>
                </a:effectLst>
              </a:rPr>
              <a:t>5185 de </a:t>
            </a:r>
            <a:r>
              <a:rPr lang="es-ES" sz="3200" b="1" dirty="0" smtClean="0">
                <a:effectLst>
                  <a:outerShdw blurRad="38100" dist="38100" dir="2700000" algn="tl">
                    <a:srgbClr val="000000">
                      <a:alpha val="43137"/>
                    </a:srgbClr>
                  </a:outerShdw>
                </a:effectLst>
              </a:rPr>
              <a:t>2013</a:t>
            </a:r>
          </a:p>
          <a:p>
            <a:pPr algn="just"/>
            <a:endParaRPr lang="es-ES" sz="1400" b="1" dirty="0" smtClean="0"/>
          </a:p>
          <a:p>
            <a:pPr algn="just"/>
            <a:r>
              <a:rPr lang="es-ES" sz="2400" b="1" dirty="0" smtClean="0"/>
              <a:t>4.6</a:t>
            </a:r>
            <a:r>
              <a:rPr lang="es-ES" sz="2400" dirty="0"/>
              <a:t>. En virtud del </a:t>
            </a:r>
            <a:r>
              <a:rPr lang="es-ES" sz="2400" b="1" dirty="0"/>
              <a:t>principio de participación</a:t>
            </a:r>
            <a:r>
              <a:rPr lang="es-ES" sz="2400" dirty="0"/>
              <a:t>, la Empresa Social del Estado promoverá y atenderá las iniciativas de los ciudadanos, organizaciones y comunidades encaminadas a intervenir en los procesos de deliberación, formulación, ejecución, control y evaluación de la gestión pública en el proceso de contratación.</a:t>
            </a:r>
            <a:endParaRPr lang="es-CO" sz="2400" dirty="0"/>
          </a:p>
          <a:p>
            <a:pPr algn="just"/>
            <a:r>
              <a:rPr lang="es-ES" sz="2400" b="1" dirty="0"/>
              <a:t>4.7. </a:t>
            </a:r>
            <a:r>
              <a:rPr lang="es-ES" sz="2400" dirty="0"/>
              <a:t>En virtud del </a:t>
            </a:r>
            <a:r>
              <a:rPr lang="es-ES" sz="2400" b="1" dirty="0"/>
              <a:t>principio de responsabilidad</a:t>
            </a:r>
            <a:r>
              <a:rPr lang="es-ES" sz="2400" dirty="0"/>
              <a:t>, la Empresa Social del Estado y sus agentes asumirán las consecuencias por sus decisiones, omisiones o extralimitación de funciones en el proceso de contratación, de acuerdo con la Constitución, las leyes y los reglamentos</a:t>
            </a:r>
            <a:r>
              <a:rPr lang="es-ES" sz="2400" dirty="0" smtClean="0"/>
              <a:t>.</a:t>
            </a:r>
          </a:p>
        </p:txBody>
      </p:sp>
    </p:spTree>
    <p:extLst>
      <p:ext uri="{BB962C8B-B14F-4D97-AF65-F5344CB8AC3E}">
        <p14:creationId xmlns:p14="http://schemas.microsoft.com/office/powerpoint/2010/main" val="2326922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43000" y="1124744"/>
            <a:ext cx="8208912" cy="6340197"/>
          </a:xfrm>
          <a:prstGeom prst="rect">
            <a:avLst/>
          </a:prstGeom>
        </p:spPr>
        <p:txBody>
          <a:bodyPr wrap="square">
            <a:spAutoFit/>
          </a:bodyPr>
          <a:lstStyle/>
          <a:p>
            <a:pPr algn="ctr"/>
            <a:r>
              <a:rPr lang="es-CO" sz="3200" b="1" dirty="0" smtClean="0">
                <a:effectLst>
                  <a:outerShdw blurRad="38100" dist="38100" dir="2700000" algn="tl">
                    <a:srgbClr val="000000">
                      <a:alpha val="43137"/>
                    </a:srgbClr>
                  </a:outerShdw>
                </a:effectLst>
              </a:rPr>
              <a:t>Resolución</a:t>
            </a:r>
            <a:r>
              <a:rPr lang="es-ES" sz="3200" b="1" dirty="0" smtClean="0">
                <a:effectLst>
                  <a:outerShdw blurRad="38100" dist="38100" dir="2700000" algn="tl">
                    <a:srgbClr val="000000">
                      <a:alpha val="43137"/>
                    </a:srgbClr>
                  </a:outerShdw>
                </a:effectLst>
              </a:rPr>
              <a:t> </a:t>
            </a:r>
            <a:r>
              <a:rPr lang="es-ES" sz="3200" b="1" dirty="0">
                <a:effectLst>
                  <a:outerShdw blurRad="38100" dist="38100" dir="2700000" algn="tl">
                    <a:srgbClr val="000000">
                      <a:alpha val="43137"/>
                    </a:srgbClr>
                  </a:outerShdw>
                </a:effectLst>
              </a:rPr>
              <a:t>5185 de </a:t>
            </a:r>
            <a:r>
              <a:rPr lang="es-ES" sz="3200" b="1" dirty="0" smtClean="0">
                <a:effectLst>
                  <a:outerShdw blurRad="38100" dist="38100" dir="2700000" algn="tl">
                    <a:srgbClr val="000000">
                      <a:alpha val="43137"/>
                    </a:srgbClr>
                  </a:outerShdw>
                </a:effectLst>
              </a:rPr>
              <a:t>2013</a:t>
            </a:r>
          </a:p>
          <a:p>
            <a:pPr algn="just"/>
            <a:endParaRPr lang="es-ES" sz="1400" b="1" dirty="0">
              <a:effectLst>
                <a:outerShdw blurRad="38100" dist="38100" dir="2700000" algn="tl">
                  <a:srgbClr val="000000">
                    <a:alpha val="43137"/>
                  </a:srgbClr>
                </a:outerShdw>
              </a:effectLst>
            </a:endParaRPr>
          </a:p>
          <a:p>
            <a:pPr algn="just"/>
            <a:r>
              <a:rPr lang="es-ES" sz="2400" b="1" dirty="0" smtClean="0"/>
              <a:t>4.8</a:t>
            </a:r>
            <a:r>
              <a:rPr lang="es-ES" sz="2400" b="1" dirty="0"/>
              <a:t>. </a:t>
            </a:r>
            <a:r>
              <a:rPr lang="es-ES" sz="2400" dirty="0"/>
              <a:t>En virtud del </a:t>
            </a:r>
            <a:r>
              <a:rPr lang="es-ES" sz="2400" b="1" dirty="0"/>
              <a:t>principio de transparencia</a:t>
            </a:r>
            <a:r>
              <a:rPr lang="es-ES" sz="2400" dirty="0"/>
              <a:t>, el proceso de contratación es de dominio público, por consiguiente, toda persona puede conocer las actuaciones de la administración, salvo reserva legal.</a:t>
            </a:r>
            <a:endParaRPr lang="es-CO" sz="2400" dirty="0"/>
          </a:p>
          <a:p>
            <a:pPr algn="just"/>
            <a:r>
              <a:rPr lang="es-ES" sz="2400" b="1" dirty="0"/>
              <a:t>4.9. </a:t>
            </a:r>
            <a:r>
              <a:rPr lang="es-ES" sz="2400" dirty="0"/>
              <a:t>En virtud del </a:t>
            </a:r>
            <a:r>
              <a:rPr lang="es-ES" sz="2400" b="1" dirty="0"/>
              <a:t>principio de publicidad</a:t>
            </a:r>
            <a:r>
              <a:rPr lang="es-ES" sz="2400" dirty="0"/>
              <a:t>, se darán a conocer al público y a los interesados, en forma sistemática y permanente, sin que medie petición alguna, las actuaciones en el proceso de contratación, mediante las comunicaciones, notificaciones y publicaciones que ordene la ley, incluyendo el empleo de tecnologías que permitan difundir de manera masiva tal información.</a:t>
            </a:r>
            <a:endParaRPr lang="es-CO" sz="2400" dirty="0"/>
          </a:p>
          <a:p>
            <a:pPr algn="ctr"/>
            <a:endParaRPr lang="es-ES" sz="2400" b="1" dirty="0" smtClean="0">
              <a:effectLst>
                <a:outerShdw blurRad="38100" dist="38100" dir="2700000" algn="tl">
                  <a:srgbClr val="000000">
                    <a:alpha val="43137"/>
                  </a:srgbClr>
                </a:outerShdw>
              </a:effectLst>
            </a:endParaRPr>
          </a:p>
          <a:p>
            <a:pPr algn="ctr"/>
            <a:endParaRPr lang="es-ES" sz="2400" dirty="0" smtClean="0"/>
          </a:p>
          <a:p>
            <a:pPr algn="ctr"/>
            <a:endParaRPr lang="es-ES" sz="2400" b="1" dirty="0" smtClean="0">
              <a:effectLst>
                <a:outerShdw blurRad="38100" dist="38100" dir="2700000" algn="tl">
                  <a:srgbClr val="000000">
                    <a:alpha val="43137"/>
                  </a:srgbClr>
                </a:outerShdw>
              </a:effectLst>
            </a:endParaRPr>
          </a:p>
          <a:p>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4322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1124744"/>
            <a:ext cx="8208912" cy="5386090"/>
          </a:xfrm>
          <a:prstGeom prst="rect">
            <a:avLst/>
          </a:prstGeom>
        </p:spPr>
        <p:txBody>
          <a:bodyPr wrap="square">
            <a:spAutoFit/>
          </a:bodyPr>
          <a:lstStyle/>
          <a:p>
            <a:pPr algn="ctr"/>
            <a:r>
              <a:rPr lang="es-CO" sz="3200" b="1" dirty="0" smtClean="0">
                <a:effectLst>
                  <a:outerShdw blurRad="38100" dist="38100" dir="2700000" algn="tl">
                    <a:srgbClr val="000000">
                      <a:alpha val="43137"/>
                    </a:srgbClr>
                  </a:outerShdw>
                </a:effectLst>
              </a:rPr>
              <a:t>Resolución</a:t>
            </a:r>
            <a:r>
              <a:rPr lang="es-ES" sz="3200" b="1" dirty="0" smtClean="0">
                <a:effectLst>
                  <a:outerShdw blurRad="38100" dist="38100" dir="2700000" algn="tl">
                    <a:srgbClr val="000000">
                      <a:alpha val="43137"/>
                    </a:srgbClr>
                  </a:outerShdw>
                </a:effectLst>
              </a:rPr>
              <a:t> </a:t>
            </a:r>
            <a:r>
              <a:rPr lang="es-ES" sz="3200" b="1" dirty="0">
                <a:effectLst>
                  <a:outerShdw blurRad="38100" dist="38100" dir="2700000" algn="tl">
                    <a:srgbClr val="000000">
                      <a:alpha val="43137"/>
                    </a:srgbClr>
                  </a:outerShdw>
                </a:effectLst>
              </a:rPr>
              <a:t>5185 de </a:t>
            </a:r>
            <a:r>
              <a:rPr lang="es-ES" sz="3200" b="1" dirty="0" smtClean="0">
                <a:effectLst>
                  <a:outerShdw blurRad="38100" dist="38100" dir="2700000" algn="tl">
                    <a:srgbClr val="000000">
                      <a:alpha val="43137"/>
                    </a:srgbClr>
                  </a:outerShdw>
                </a:effectLst>
              </a:rPr>
              <a:t>2013</a:t>
            </a:r>
          </a:p>
          <a:p>
            <a:r>
              <a:rPr lang="es-ES" sz="2400" b="1" dirty="0" smtClean="0"/>
              <a:t>4.10</a:t>
            </a:r>
            <a:r>
              <a:rPr lang="es-ES" sz="2400" b="1" dirty="0"/>
              <a:t>. </a:t>
            </a:r>
            <a:r>
              <a:rPr lang="es-ES" sz="2400" dirty="0"/>
              <a:t>En virtud del </a:t>
            </a:r>
            <a:r>
              <a:rPr lang="es-ES" sz="2400" b="1" dirty="0"/>
              <a:t>principio de coordinación</a:t>
            </a:r>
            <a:r>
              <a:rPr lang="es-ES" sz="2400" dirty="0"/>
              <a:t>, las autoridades concertarán sus actividades con las de otras instancias estatales cuando su gestión contractual lo requiera, en el cumplimiento de sus cometidos y en el reconocimiento de sus derechos a los particulares.</a:t>
            </a:r>
            <a:endParaRPr lang="es-CO" sz="2400" dirty="0"/>
          </a:p>
          <a:p>
            <a:r>
              <a:rPr lang="es-ES" sz="2400" b="1" dirty="0"/>
              <a:t>4.11. </a:t>
            </a:r>
            <a:r>
              <a:rPr lang="es-ES" sz="2400" dirty="0"/>
              <a:t>En virtud del </a:t>
            </a:r>
            <a:r>
              <a:rPr lang="es-ES" sz="2400" b="1" dirty="0"/>
              <a:t>principio de eficacia</a:t>
            </a:r>
            <a:r>
              <a:rPr lang="es-ES" sz="2400" dirty="0"/>
              <a:t>, la Empresa Social del Estado buscará que el proceso de contratación logre su finalidad y, para el efecto, removerá los obstáculos puramente formales, se evitarán decisiones inhibitorias, dilaciones o retardos y se sanearán de acuerdo con las normas las irregularidades procedimentales que se presenten, en procura de la efectividad del derecho material.</a:t>
            </a:r>
            <a:endParaRPr lang="es-CO" sz="2400" dirty="0"/>
          </a:p>
          <a:p>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597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124744"/>
            <a:ext cx="8208912" cy="5509200"/>
          </a:xfrm>
          <a:prstGeom prst="rect">
            <a:avLst/>
          </a:prstGeom>
        </p:spPr>
        <p:txBody>
          <a:bodyPr wrap="square">
            <a:spAutoFit/>
          </a:bodyPr>
          <a:lstStyle/>
          <a:p>
            <a:pPr algn="ctr"/>
            <a:r>
              <a:rPr lang="es-CO" sz="3200" b="1" dirty="0" smtClean="0">
                <a:effectLst>
                  <a:outerShdw blurRad="38100" dist="38100" dir="2700000" algn="tl">
                    <a:srgbClr val="000000">
                      <a:alpha val="43137"/>
                    </a:srgbClr>
                  </a:outerShdw>
                </a:effectLst>
              </a:rPr>
              <a:t>Resolución</a:t>
            </a:r>
            <a:r>
              <a:rPr lang="es-ES" sz="3200" b="1" dirty="0" smtClean="0">
                <a:effectLst>
                  <a:outerShdw blurRad="38100" dist="38100" dir="2700000" algn="tl">
                    <a:srgbClr val="000000">
                      <a:alpha val="43137"/>
                    </a:srgbClr>
                  </a:outerShdw>
                </a:effectLst>
              </a:rPr>
              <a:t> </a:t>
            </a:r>
            <a:r>
              <a:rPr lang="es-ES" sz="3200" b="1" dirty="0">
                <a:effectLst>
                  <a:outerShdw blurRad="38100" dist="38100" dir="2700000" algn="tl">
                    <a:srgbClr val="000000">
                      <a:alpha val="43137"/>
                    </a:srgbClr>
                  </a:outerShdw>
                </a:effectLst>
              </a:rPr>
              <a:t>5185 de </a:t>
            </a:r>
            <a:r>
              <a:rPr lang="es-ES" sz="3200" b="1" dirty="0" smtClean="0">
                <a:effectLst>
                  <a:outerShdw blurRad="38100" dist="38100" dir="2700000" algn="tl">
                    <a:srgbClr val="000000">
                      <a:alpha val="43137"/>
                    </a:srgbClr>
                  </a:outerShdw>
                </a:effectLst>
              </a:rPr>
              <a:t>2013</a:t>
            </a:r>
          </a:p>
          <a:p>
            <a:pPr algn="ctr"/>
            <a:endParaRPr lang="es-ES" sz="3200" b="1" dirty="0">
              <a:effectLst>
                <a:outerShdw blurRad="38100" dist="38100" dir="2700000" algn="tl">
                  <a:srgbClr val="000000">
                    <a:alpha val="43137"/>
                  </a:srgbClr>
                </a:outerShdw>
              </a:effectLst>
            </a:endParaRPr>
          </a:p>
          <a:p>
            <a:pPr algn="just"/>
            <a:r>
              <a:rPr lang="es-ES" sz="2400" b="1" dirty="0" smtClean="0"/>
              <a:t>4.12</a:t>
            </a:r>
            <a:r>
              <a:rPr lang="es-ES" sz="2400" dirty="0"/>
              <a:t>. En virtud del </a:t>
            </a:r>
            <a:r>
              <a:rPr lang="es-ES" sz="2400" b="1" dirty="0"/>
              <a:t>principio de economía</a:t>
            </a:r>
            <a:r>
              <a:rPr lang="es-ES" sz="2400" dirty="0"/>
              <a:t>, la Empresa Social del Estado deberá proceder con austeridad y eficiencia en el proceso de contratación y optimizar el uso del tiempo y de los demás recursos, procurando el más alto nivel de calidad en las actuaciones y la protección de los derechos de las personas.</a:t>
            </a:r>
            <a:endParaRPr lang="es-CO" sz="2400" dirty="0"/>
          </a:p>
          <a:p>
            <a:pPr algn="just"/>
            <a:r>
              <a:rPr lang="es-ES" sz="2400" b="1" dirty="0"/>
              <a:t>4.13. </a:t>
            </a:r>
            <a:r>
              <a:rPr lang="es-ES" sz="2400" dirty="0"/>
              <a:t>En virtud del </a:t>
            </a:r>
            <a:r>
              <a:rPr lang="es-ES" sz="2400" b="1" dirty="0"/>
              <a:t>principio de celeridad</a:t>
            </a:r>
            <a:r>
              <a:rPr lang="es-ES" sz="2400" dirty="0"/>
              <a:t>, la Empresa Social del Estado impulsará oficiosamente los procedimientos contractuales e incentivará el uso de las tecnologías de la información y las comunicaciones, a efectos de que los procedimientos se adelanten con diligencia, dentro de los términos legales y sin dilaciones injustificadas.</a:t>
            </a:r>
            <a:endParaRPr lang="es-CO" sz="2400" dirty="0"/>
          </a:p>
          <a:p>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1414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268760"/>
            <a:ext cx="8208912" cy="4647426"/>
          </a:xfrm>
          <a:prstGeom prst="rect">
            <a:avLst/>
          </a:prstGeom>
        </p:spPr>
        <p:txBody>
          <a:bodyPr wrap="square">
            <a:spAutoFit/>
          </a:bodyPr>
          <a:lstStyle/>
          <a:p>
            <a:pPr algn="ctr"/>
            <a:r>
              <a:rPr lang="es-CO" sz="3200" b="1" dirty="0" smtClean="0">
                <a:effectLst>
                  <a:outerShdw blurRad="38100" dist="38100" dir="2700000" algn="tl">
                    <a:srgbClr val="000000">
                      <a:alpha val="43137"/>
                    </a:srgbClr>
                  </a:outerShdw>
                </a:effectLst>
              </a:rPr>
              <a:t>Resolución</a:t>
            </a:r>
            <a:r>
              <a:rPr lang="es-ES" sz="3200" b="1" dirty="0" smtClean="0">
                <a:effectLst>
                  <a:outerShdw blurRad="38100" dist="38100" dir="2700000" algn="tl">
                    <a:srgbClr val="000000">
                      <a:alpha val="43137"/>
                    </a:srgbClr>
                  </a:outerShdw>
                </a:effectLst>
              </a:rPr>
              <a:t> </a:t>
            </a:r>
            <a:r>
              <a:rPr lang="es-ES" sz="3200" b="1" dirty="0">
                <a:effectLst>
                  <a:outerShdw blurRad="38100" dist="38100" dir="2700000" algn="tl">
                    <a:srgbClr val="000000">
                      <a:alpha val="43137"/>
                    </a:srgbClr>
                  </a:outerShdw>
                </a:effectLst>
              </a:rPr>
              <a:t>5185 de 2013</a:t>
            </a:r>
          </a:p>
          <a:p>
            <a:pPr algn="just"/>
            <a:endParaRPr lang="es-ES" sz="2400" dirty="0" smtClean="0"/>
          </a:p>
          <a:p>
            <a:pPr algn="just"/>
            <a:r>
              <a:rPr lang="es-ES" sz="2400" b="1" dirty="0" smtClean="0"/>
              <a:t>4.14. </a:t>
            </a:r>
            <a:r>
              <a:rPr lang="es-ES" sz="2400" dirty="0" smtClean="0"/>
              <a:t>En virtud del </a:t>
            </a:r>
            <a:r>
              <a:rPr lang="es-ES" sz="2400" b="1" dirty="0" smtClean="0"/>
              <a:t>principio de planeación</a:t>
            </a:r>
            <a:r>
              <a:rPr lang="es-ES" sz="2400" dirty="0" smtClean="0"/>
              <a:t>, la Empresa Social del Estado debe hacer durante la etapa de planeación el análisis de la perspectiva legal, comercial, financiera, organizacional, técnica y de riesgo del objeto a contratar. La Entidad Estatal debe dejar constancia de este análisis en los Documentos del Proceso.</a:t>
            </a:r>
            <a:endParaRPr lang="es-CO" sz="2400" dirty="0" smtClean="0"/>
          </a:p>
          <a:p>
            <a:pPr algn="just"/>
            <a:r>
              <a:rPr lang="es-CO" sz="2400" b="1" dirty="0" smtClean="0">
                <a:effectLst>
                  <a:outerShdw blurRad="38100" dist="38100" dir="2700000" algn="tl">
                    <a:srgbClr val="000000">
                      <a:alpha val="43137"/>
                    </a:srgbClr>
                  </a:outerShdw>
                </a:effectLst>
              </a:rPr>
              <a:t> </a:t>
            </a:r>
            <a:r>
              <a:rPr lang="es-CO" sz="2400" dirty="0" smtClean="0"/>
              <a:t> </a:t>
            </a:r>
          </a:p>
          <a:p>
            <a:pPr algn="ctr"/>
            <a:endParaRPr lang="es-ES" sz="2400" b="1" dirty="0" smtClean="0">
              <a:effectLst>
                <a:outerShdw blurRad="38100" dist="38100" dir="2700000" algn="tl">
                  <a:srgbClr val="000000">
                    <a:alpha val="43137"/>
                  </a:srgbClr>
                </a:outerShdw>
              </a:effectLst>
            </a:endParaRPr>
          </a:p>
          <a:p>
            <a:pPr algn="ctr"/>
            <a:endParaRPr lang="es-ES" sz="2400" dirty="0" smtClean="0"/>
          </a:p>
          <a:p>
            <a:pPr algn="ctr"/>
            <a:endParaRPr lang="es-ES" sz="2400" b="1" dirty="0" smtClean="0">
              <a:effectLst>
                <a:outerShdw blurRad="38100" dist="38100" dir="2700000" algn="tl">
                  <a:srgbClr val="000000">
                    <a:alpha val="43137"/>
                  </a:srgbClr>
                </a:outerShdw>
              </a:effectLst>
            </a:endParaRPr>
          </a:p>
          <a:p>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6781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268760"/>
            <a:ext cx="8208912" cy="5016758"/>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INCOMPATIBILIDADES </a:t>
            </a:r>
            <a:endParaRPr lang="es-ES" sz="3200" b="1" dirty="0" smtClean="0">
              <a:effectLst>
                <a:outerShdw blurRad="38100" dist="38100" dir="2700000" algn="tl">
                  <a:srgbClr val="000000">
                    <a:alpha val="43137"/>
                  </a:srgbClr>
                </a:outerShdw>
              </a:effectLst>
            </a:endParaRPr>
          </a:p>
          <a:p>
            <a:pPr algn="ctr"/>
            <a:endParaRPr lang="es-ES" sz="3200" b="1" dirty="0"/>
          </a:p>
          <a:p>
            <a:pPr algn="just"/>
            <a:r>
              <a:rPr lang="es-ES" sz="3200" dirty="0" smtClean="0"/>
              <a:t>En </a:t>
            </a:r>
            <a:r>
              <a:rPr lang="es-ES" sz="3200" dirty="0"/>
              <a:t>el estatuto de contratación de las Empresas Sociales del Estado se debe incorporar el régimen de inhabilidades e incompatibilidades establecidas en la Constitución y en la ley, en especial las previstas para la contratación estatal. </a:t>
            </a:r>
            <a:endParaRPr lang="es-ES" sz="2400" dirty="0" smtClean="0"/>
          </a:p>
          <a:p>
            <a:pPr algn="ctr"/>
            <a:endParaRPr lang="es-ES" sz="3200" b="1" dirty="0" smtClean="0">
              <a:effectLst>
                <a:outerShdw blurRad="38100" dist="38100" dir="2700000" algn="tl">
                  <a:srgbClr val="000000">
                    <a:alpha val="43137"/>
                  </a:srgbClr>
                </a:outerShdw>
              </a:effectLst>
            </a:endParaRPr>
          </a:p>
          <a:p>
            <a:endParaRPr lang="es-C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62922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288060" y="908720"/>
            <a:ext cx="8643998" cy="5232202"/>
          </a:xfrm>
          <a:prstGeom prst="rect">
            <a:avLst/>
          </a:prstGeom>
          <a:noFill/>
        </p:spPr>
        <p:txBody>
          <a:bodyPr wrap="square">
            <a:spAutoFit/>
          </a:bodyPr>
          <a:lstStyle/>
          <a:p>
            <a:endParaRPr lang="es-ES" sz="3600" dirty="0" smtClean="0"/>
          </a:p>
          <a:p>
            <a:pPr algn="ctr"/>
            <a:r>
              <a:rPr lang="es-ES" sz="3600" b="1" dirty="0" smtClean="0">
                <a:effectLst>
                  <a:outerShdw blurRad="38100" dist="38100" dir="2700000" algn="tl">
                    <a:srgbClr val="000000">
                      <a:alpha val="43137"/>
                    </a:srgbClr>
                  </a:outerShdw>
                </a:effectLst>
              </a:rPr>
              <a:t>Ley 100 de 1993 Artículo 195 No.6 </a:t>
            </a:r>
          </a:p>
          <a:p>
            <a:endParaRPr lang="es-ES" sz="1000" b="1" dirty="0"/>
          </a:p>
          <a:p>
            <a:pPr hangingPunct="0"/>
            <a:r>
              <a:rPr lang="es-ES_tradnl" sz="2800" dirty="0" smtClean="0">
                <a:cs typeface="Arial" pitchFamily="34" charset="0"/>
              </a:rPr>
              <a:t>Las </a:t>
            </a:r>
            <a:r>
              <a:rPr lang="es-ES_tradnl" sz="2800" dirty="0">
                <a:cs typeface="Arial" pitchFamily="34" charset="0"/>
              </a:rPr>
              <a:t>Empresas Sociales de </a:t>
            </a:r>
            <a:r>
              <a:rPr lang="es-ES_tradnl" sz="2800" dirty="0" smtClean="0">
                <a:cs typeface="Arial" pitchFamily="34" charset="0"/>
              </a:rPr>
              <a:t>Estado se </a:t>
            </a:r>
            <a:r>
              <a:rPr lang="es-ES_tradnl" sz="2800" dirty="0">
                <a:cs typeface="Arial" pitchFamily="34" charset="0"/>
              </a:rPr>
              <a:t>someterán al siguiente régimen jurídico:</a:t>
            </a:r>
            <a:endParaRPr lang="es-CO" sz="2800" dirty="0">
              <a:cs typeface="Arial" pitchFamily="34" charset="0"/>
            </a:endParaRPr>
          </a:p>
          <a:p>
            <a:pPr hangingPunct="0"/>
            <a:endParaRPr lang="es-ES_tradnl" sz="2800" dirty="0">
              <a:cs typeface="Arial" pitchFamily="34" charset="0"/>
            </a:endParaRPr>
          </a:p>
          <a:p>
            <a:pPr algn="just" hangingPunct="0"/>
            <a:r>
              <a:rPr lang="es-ES_tradnl" sz="2800" dirty="0" smtClean="0">
                <a:cs typeface="Arial" pitchFamily="34" charset="0"/>
              </a:rPr>
              <a:t>6</a:t>
            </a:r>
            <a:r>
              <a:rPr lang="es-ES_tradnl" sz="2800" dirty="0">
                <a:cs typeface="Arial" pitchFamily="34" charset="0"/>
              </a:rPr>
              <a:t>. </a:t>
            </a:r>
            <a:r>
              <a:rPr lang="es-ES_tradnl" sz="2800" dirty="0" smtClean="0">
                <a:cs typeface="Arial" pitchFamily="34" charset="0"/>
              </a:rPr>
              <a:t>“En </a:t>
            </a:r>
            <a:r>
              <a:rPr lang="es-ES_tradnl" sz="2800" dirty="0">
                <a:cs typeface="Arial" pitchFamily="34" charset="0"/>
              </a:rPr>
              <a:t>materia contractual se regirá por el derecho privado, pero podrá discrecionalmente utilizar las cláusulas exorbitantes previstas en el estatuto General de Contratación de la </a:t>
            </a:r>
            <a:r>
              <a:rPr lang="es-ES_tradnl" sz="2800" dirty="0" smtClean="0">
                <a:cs typeface="Arial" pitchFamily="34" charset="0"/>
              </a:rPr>
              <a:t>administración </a:t>
            </a:r>
            <a:r>
              <a:rPr lang="es-ES_tradnl" sz="2800" dirty="0">
                <a:cs typeface="Arial" pitchFamily="34" charset="0"/>
              </a:rPr>
              <a:t>pública</a:t>
            </a:r>
            <a:r>
              <a:rPr lang="es-ES_tradnl" sz="2800" dirty="0" smtClean="0">
                <a:cs typeface="Arial" pitchFamily="34" charset="0"/>
              </a:rPr>
              <a:t>.”</a:t>
            </a:r>
          </a:p>
          <a:p>
            <a:pPr algn="just" hangingPunct="0"/>
            <a:endParaRPr lang="es-ES_tradnl" sz="2800" dirty="0">
              <a:cs typeface="Arial" pitchFamily="34" charset="0"/>
            </a:endParaRPr>
          </a:p>
          <a:p>
            <a:pPr algn="just" hangingPunct="0"/>
            <a:endParaRPr lang="es-CO" sz="2800" dirty="0">
              <a:cs typeface="Arial" pitchFamily="34" charset="0"/>
            </a:endParaRPr>
          </a:p>
        </p:txBody>
      </p:sp>
    </p:spTree>
    <p:extLst>
      <p:ext uri="{BB962C8B-B14F-4D97-AF65-F5344CB8AC3E}">
        <p14:creationId xmlns:p14="http://schemas.microsoft.com/office/powerpoint/2010/main" val="3516979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1052736"/>
            <a:ext cx="8208912" cy="5324535"/>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pPr algn="ctr"/>
            <a:endParaRPr lang="es-ES" sz="1200" b="1" dirty="0" smtClean="0">
              <a:effectLst>
                <a:outerShdw blurRad="38100" dist="38100" dir="2700000" algn="tl">
                  <a:srgbClr val="000000">
                    <a:alpha val="43137"/>
                  </a:srgbClr>
                </a:outerShdw>
              </a:effectLst>
            </a:endParaRPr>
          </a:p>
          <a:p>
            <a:pPr algn="just"/>
            <a:r>
              <a:rPr lang="es-CO" sz="2400" dirty="0" smtClean="0"/>
              <a:t>De </a:t>
            </a:r>
            <a:r>
              <a:rPr lang="es-CO" sz="2400" dirty="0"/>
              <a:t>las Inhabilidades e Incompatibilidades para Contratar</a:t>
            </a:r>
            <a:r>
              <a:rPr lang="es-CO" sz="2400" dirty="0" smtClean="0"/>
              <a:t>:</a:t>
            </a:r>
          </a:p>
          <a:p>
            <a:pPr algn="just"/>
            <a:endParaRPr lang="es-CO" sz="2400" dirty="0"/>
          </a:p>
          <a:p>
            <a:pPr algn="just"/>
            <a:r>
              <a:rPr lang="es-CO" sz="2400" dirty="0"/>
              <a:t>1o. Son inhábiles para participar en licitaciones o </a:t>
            </a:r>
            <a:r>
              <a:rPr lang="es-CO" sz="2400" u="sng" dirty="0"/>
              <a:t>concursos</a:t>
            </a:r>
            <a:r>
              <a:rPr lang="es-CO" sz="2400" dirty="0"/>
              <a:t> y para celebrar contratos con las entidades estatales</a:t>
            </a:r>
            <a:r>
              <a:rPr lang="es-CO" sz="2400" dirty="0" smtClean="0"/>
              <a:t>:</a:t>
            </a:r>
          </a:p>
          <a:p>
            <a:pPr algn="just"/>
            <a:endParaRPr lang="es-CO" sz="1200" dirty="0"/>
          </a:p>
          <a:p>
            <a:pPr algn="just"/>
            <a:r>
              <a:rPr lang="es-CO" sz="2400" dirty="0"/>
              <a:t>a) Las personas que se hallen inhabilitadas para contratar por la Constitución y las leyes </a:t>
            </a:r>
          </a:p>
          <a:p>
            <a:pPr algn="just"/>
            <a:r>
              <a:rPr lang="es-CO" sz="2400" dirty="0"/>
              <a:t>b) Quienes participaron en las licitaciones o </a:t>
            </a:r>
            <a:r>
              <a:rPr lang="es-CO" sz="2400" u="sng" dirty="0"/>
              <a:t>concursos</a:t>
            </a:r>
            <a:r>
              <a:rPr lang="es-CO" sz="2400" dirty="0"/>
              <a:t> o celebraron los contratos de que trata el literal anterior estando inhabilitados.</a:t>
            </a:r>
          </a:p>
          <a:p>
            <a:pPr algn="just"/>
            <a:r>
              <a:rPr lang="es-CO" sz="2400" dirty="0"/>
              <a:t>c) Quienes dieron lugar a la declaratoria de caducidad </a:t>
            </a:r>
          </a:p>
        </p:txBody>
      </p:sp>
    </p:spTree>
    <p:extLst>
      <p:ext uri="{BB962C8B-B14F-4D97-AF65-F5344CB8AC3E}">
        <p14:creationId xmlns:p14="http://schemas.microsoft.com/office/powerpoint/2010/main" val="3590595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124744"/>
            <a:ext cx="8208912" cy="5924699"/>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pPr algn="ctr"/>
            <a:endParaRPr lang="es-ES" sz="3200" b="1" dirty="0" smtClean="0">
              <a:effectLst>
                <a:outerShdw blurRad="38100" dist="38100" dir="2700000" algn="tl">
                  <a:srgbClr val="000000">
                    <a:alpha val="43137"/>
                  </a:srgbClr>
                </a:outerShdw>
              </a:effectLst>
            </a:endParaRPr>
          </a:p>
          <a:p>
            <a:pPr algn="just"/>
            <a:r>
              <a:rPr lang="es-CO" sz="2400" dirty="0" smtClean="0"/>
              <a:t>d</a:t>
            </a:r>
            <a:r>
              <a:rPr lang="es-CO" sz="2400" dirty="0"/>
              <a:t>) (Quienes en sentencia judicial hayan sido condenados a la pena accesoria de interdicción de derechos y funciones públicas) </a:t>
            </a:r>
            <a:r>
              <a:rPr lang="es-CO" sz="2400" u="sng" dirty="0"/>
              <a:t>y quienes hayan sido sancionados disciplinariamente con</a:t>
            </a:r>
            <a:r>
              <a:rPr lang="es-CO" sz="2400" dirty="0"/>
              <a:t> </a:t>
            </a:r>
            <a:r>
              <a:rPr lang="es-CO" sz="2400" u="sng" dirty="0"/>
              <a:t>destitución</a:t>
            </a:r>
            <a:r>
              <a:rPr lang="es-CO" sz="2400" b="1" dirty="0"/>
              <a:t>. D</a:t>
            </a:r>
            <a:r>
              <a:rPr lang="es-CO" sz="2400" b="1" dirty="0" smtClean="0"/>
              <a:t>eclarado </a:t>
            </a:r>
            <a:r>
              <a:rPr lang="es-CO" sz="2400" b="1" dirty="0"/>
              <a:t>EXEQUIBLE por la Corte Constitucional mediante Sentencia </a:t>
            </a:r>
            <a:r>
              <a:rPr lang="es-CO" sz="2400" dirty="0">
                <a:hlinkClick r:id="rId2"/>
              </a:rPr>
              <a:t>C-178</a:t>
            </a:r>
            <a:r>
              <a:rPr lang="es-CO" sz="2400" b="1" dirty="0"/>
              <a:t> de 1996; D</a:t>
            </a:r>
            <a:r>
              <a:rPr lang="es-CO" sz="2400" b="1" dirty="0" smtClean="0"/>
              <a:t>eclarado </a:t>
            </a:r>
            <a:r>
              <a:rPr lang="es-CO" sz="2400" b="1" dirty="0"/>
              <a:t>EXEQUIBLE por la Corte Constitucional mediante Sentencia </a:t>
            </a:r>
            <a:r>
              <a:rPr lang="es-CO" sz="2400" dirty="0">
                <a:hlinkClick r:id="rId3"/>
              </a:rPr>
              <a:t>489</a:t>
            </a:r>
            <a:r>
              <a:rPr lang="es-CO" sz="2400" dirty="0"/>
              <a:t> </a:t>
            </a:r>
            <a:r>
              <a:rPr lang="es-CO" sz="2400" b="1" dirty="0"/>
              <a:t>de 1996.</a:t>
            </a:r>
            <a:r>
              <a:rPr lang="es-CO" sz="2400" i="1" dirty="0"/>
              <a:t> </a:t>
            </a:r>
            <a:endParaRPr lang="es-CO" sz="2400" dirty="0"/>
          </a:p>
          <a:p>
            <a:pPr algn="just"/>
            <a:endParaRPr lang="es-CO" sz="1100" dirty="0" smtClean="0"/>
          </a:p>
          <a:p>
            <a:pPr algn="just"/>
            <a:r>
              <a:rPr lang="es-CO" sz="2400" dirty="0" smtClean="0"/>
              <a:t>e</a:t>
            </a:r>
            <a:r>
              <a:rPr lang="es-CO" sz="2400" dirty="0"/>
              <a:t>)  Quienes sin justa causa se abstengan de suscribir el contrato estatal adjudicado</a:t>
            </a:r>
            <a:r>
              <a:rPr lang="es-CO" sz="2400" dirty="0" smtClean="0"/>
              <a:t>.</a:t>
            </a:r>
          </a:p>
          <a:p>
            <a:pPr algn="just"/>
            <a:endParaRPr lang="es-CO" sz="800" dirty="0" smtClean="0"/>
          </a:p>
          <a:p>
            <a:pPr algn="just"/>
            <a:r>
              <a:rPr lang="es-CO" sz="2400" dirty="0" smtClean="0"/>
              <a:t> </a:t>
            </a:r>
            <a:r>
              <a:rPr lang="es-CO" sz="2400" dirty="0" smtClean="0"/>
              <a:t>f</a:t>
            </a:r>
            <a:r>
              <a:rPr lang="es-CO" sz="2400" dirty="0" smtClean="0"/>
              <a:t>) Los servidores públicos.</a:t>
            </a:r>
            <a:r>
              <a:rPr lang="es-CO" sz="2400" b="1" dirty="0" smtClean="0"/>
              <a:t> </a:t>
            </a:r>
            <a:endParaRPr lang="es-CO" sz="2400" dirty="0" smtClean="0"/>
          </a:p>
          <a:p>
            <a:endParaRPr lang="es-CO" sz="2400" dirty="0"/>
          </a:p>
          <a:p>
            <a:r>
              <a:rPr lang="es-CO" sz="2400" dirty="0"/>
              <a:t> </a:t>
            </a:r>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90150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00894" y="1340768"/>
            <a:ext cx="8208912" cy="6340197"/>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pPr algn="just"/>
            <a:r>
              <a:rPr lang="es-CO" sz="2400" dirty="0" smtClean="0"/>
              <a:t>g</a:t>
            </a:r>
            <a:r>
              <a:rPr lang="es-CO" sz="2400" dirty="0"/>
              <a:t>) Quienes sean cónyuges o (compañeros permanentes) y quienes se encuentren dentro del segundo grado de consanguinidad o segundo de afinidad con cualquier otra persona que formalmente haya presentado propuesta para una misma licitación o </a:t>
            </a:r>
            <a:r>
              <a:rPr lang="es-CO" sz="2400" u="sng" dirty="0"/>
              <a:t>concurso</a:t>
            </a:r>
            <a:r>
              <a:rPr lang="es-CO" sz="2400" dirty="0"/>
              <a:t>. </a:t>
            </a:r>
            <a:endParaRPr lang="es-CO" sz="2400" dirty="0" smtClean="0"/>
          </a:p>
          <a:p>
            <a:endParaRPr lang="es-CO" sz="2400" b="1" dirty="0"/>
          </a:p>
          <a:p>
            <a:pPr algn="just"/>
            <a:r>
              <a:rPr lang="es-CO" b="1" dirty="0" smtClean="0"/>
              <a:t>Literal </a:t>
            </a:r>
            <a:r>
              <a:rPr lang="es-CO" b="1" dirty="0"/>
              <a:t>declarado EXEQUIBLE por la Corte Constitucional mediante Sentencia</a:t>
            </a:r>
            <a:r>
              <a:rPr lang="es-CO" dirty="0"/>
              <a:t> </a:t>
            </a:r>
            <a:r>
              <a:rPr lang="es-CO" dirty="0">
                <a:hlinkClick r:id="rId2"/>
              </a:rPr>
              <a:t>C-415</a:t>
            </a:r>
            <a:r>
              <a:rPr lang="es-CO" dirty="0"/>
              <a:t> </a:t>
            </a:r>
            <a:r>
              <a:rPr lang="es-CO" b="1" dirty="0"/>
              <a:t>de 1994.</a:t>
            </a:r>
            <a:endParaRPr lang="es-CO" dirty="0"/>
          </a:p>
          <a:p>
            <a:pPr algn="just"/>
            <a:r>
              <a:rPr lang="es-CO" b="1" dirty="0"/>
              <a:t>El texto entre paréntesis fue declarado EXEQUIBLE por la Corte Constitucional mediante Sentencia </a:t>
            </a:r>
            <a:r>
              <a:rPr lang="es-CO" dirty="0">
                <a:hlinkClick r:id="rId3"/>
              </a:rPr>
              <a:t>C-029</a:t>
            </a:r>
            <a:r>
              <a:rPr lang="es-CO" b="1" dirty="0"/>
              <a:t> de 2009, en el entendido de que en igualdad de condiciones, ellas comprenden también a los integrantes de las parejas de un mismo sexo. </a:t>
            </a:r>
            <a:endParaRPr lang="es-CO" dirty="0"/>
          </a:p>
          <a:p>
            <a:pPr algn="just"/>
            <a:r>
              <a:rPr lang="es-CO" b="1" dirty="0"/>
              <a:t>La expresión "Concurso" fue derogada por el art. </a:t>
            </a:r>
            <a:r>
              <a:rPr lang="es-CO" dirty="0">
                <a:hlinkClick r:id="rId4"/>
              </a:rPr>
              <a:t>32</a:t>
            </a:r>
            <a:r>
              <a:rPr lang="es-CO" dirty="0"/>
              <a:t> </a:t>
            </a:r>
            <a:r>
              <a:rPr lang="es-CO" b="1" dirty="0"/>
              <a:t>de la Ley 1150 de 2007. </a:t>
            </a:r>
          </a:p>
          <a:p>
            <a:pPr algn="just"/>
            <a:r>
              <a:rPr lang="es-CO" sz="2400" dirty="0" smtClean="0"/>
              <a:t> </a:t>
            </a:r>
            <a:endParaRPr lang="es-ES" sz="2400" b="1" dirty="0" smtClean="0"/>
          </a:p>
          <a:p>
            <a:pPr algn="just"/>
            <a:endParaRPr lang="es-ES" sz="2400" b="1" dirty="0" smtClean="0">
              <a:effectLst>
                <a:outerShdw blurRad="38100" dist="38100" dir="2700000" algn="tl">
                  <a:srgbClr val="000000">
                    <a:alpha val="43137"/>
                  </a:srgbClr>
                </a:outerShdw>
              </a:effectLst>
            </a:endParaRPr>
          </a:p>
          <a:p>
            <a:pPr algn="just"/>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4675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1412776"/>
            <a:ext cx="8208912" cy="4985980"/>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pPr algn="ctr"/>
            <a:endParaRPr lang="es-ES" sz="3200" b="1" dirty="0" smtClean="0">
              <a:effectLst>
                <a:outerShdw blurRad="38100" dist="38100" dir="2700000" algn="tl">
                  <a:srgbClr val="000000">
                    <a:alpha val="43137"/>
                  </a:srgbClr>
                </a:outerShdw>
              </a:effectLst>
            </a:endParaRPr>
          </a:p>
          <a:p>
            <a:pPr algn="just"/>
            <a:r>
              <a:rPr lang="es-CO" sz="2400" dirty="0" smtClean="0"/>
              <a:t>h) Las sociedades distintas de las anónimas abiertas, en las cuales el representante legal o cualquiera de sus socios tenga parentesco en segundo grado de consanguinidad o segundo de afinidad con el representante legal o con cualquiera de los socios de una sociedad que formalmente haya presentado propuesta, para una misma licitación o </a:t>
            </a:r>
            <a:r>
              <a:rPr lang="es-CO" sz="2400" u="sng" dirty="0" smtClean="0"/>
              <a:t>concurso</a:t>
            </a:r>
            <a:r>
              <a:rPr lang="es-CO" sz="2400" dirty="0" smtClean="0"/>
              <a:t>.  </a:t>
            </a:r>
          </a:p>
          <a:p>
            <a:pPr algn="just"/>
            <a:endParaRPr lang="es-CO" sz="2400" b="1" dirty="0"/>
          </a:p>
          <a:p>
            <a:pPr algn="just"/>
            <a:r>
              <a:rPr lang="es-CO" b="1" dirty="0" smtClean="0"/>
              <a:t>Literal declarado EXEQUIBLE por la Corte Constitucional mediante Sentencia</a:t>
            </a:r>
            <a:r>
              <a:rPr lang="es-CO" dirty="0" smtClean="0"/>
              <a:t> </a:t>
            </a:r>
            <a:r>
              <a:rPr lang="es-CO" dirty="0" smtClean="0">
                <a:hlinkClick r:id="rId2"/>
              </a:rPr>
              <a:t>C-415</a:t>
            </a:r>
            <a:r>
              <a:rPr lang="es-CO" dirty="0" smtClean="0"/>
              <a:t> </a:t>
            </a:r>
            <a:r>
              <a:rPr lang="es-CO" b="1" dirty="0" smtClean="0"/>
              <a:t>de 1994 </a:t>
            </a:r>
            <a:endParaRPr lang="es-CO" dirty="0" smtClean="0"/>
          </a:p>
          <a:p>
            <a:pPr algn="just"/>
            <a:r>
              <a:rPr lang="es-CO" b="1" dirty="0" smtClean="0"/>
              <a:t>La expresión "Concurso" fue derogada por el art. </a:t>
            </a:r>
            <a:r>
              <a:rPr lang="es-CO" dirty="0" smtClean="0">
                <a:hlinkClick r:id="rId3"/>
              </a:rPr>
              <a:t>32</a:t>
            </a:r>
            <a:r>
              <a:rPr lang="es-CO" dirty="0" smtClean="0"/>
              <a:t> </a:t>
            </a:r>
            <a:r>
              <a:rPr lang="es-CO" b="1" dirty="0" smtClean="0"/>
              <a:t>de la Ley 1150 de 2007.</a:t>
            </a:r>
            <a:endParaRPr lang="es-CO" dirty="0" smtClean="0"/>
          </a:p>
        </p:txBody>
      </p:sp>
    </p:spTree>
    <p:extLst>
      <p:ext uri="{BB962C8B-B14F-4D97-AF65-F5344CB8AC3E}">
        <p14:creationId xmlns:p14="http://schemas.microsoft.com/office/powerpoint/2010/main" val="19603663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124744"/>
            <a:ext cx="8208912" cy="5509200"/>
          </a:xfrm>
          <a:prstGeom prst="rect">
            <a:avLst/>
          </a:prstGeom>
        </p:spPr>
        <p:txBody>
          <a:bodyPr wrap="square">
            <a:spAutoFit/>
          </a:bodyPr>
          <a:lstStyle/>
          <a:p>
            <a:pPr algn="ctr"/>
            <a:r>
              <a:rPr lang="es-ES" sz="2200" b="1" dirty="0" smtClean="0">
                <a:effectLst>
                  <a:outerShdw blurRad="38100" dist="38100" dir="2700000" algn="tl">
                    <a:srgbClr val="000000">
                      <a:alpha val="43137"/>
                    </a:srgbClr>
                  </a:outerShdw>
                </a:effectLst>
              </a:rPr>
              <a:t>INHABILIDADES </a:t>
            </a:r>
            <a:r>
              <a:rPr lang="es-ES" sz="2200" b="1" dirty="0">
                <a:effectLst>
                  <a:outerShdw blurRad="38100" dist="38100" dir="2700000" algn="tl">
                    <a:srgbClr val="000000">
                      <a:alpha val="43137"/>
                    </a:srgbClr>
                  </a:outerShdw>
                </a:effectLst>
              </a:rPr>
              <a:t>E </a:t>
            </a:r>
            <a:r>
              <a:rPr lang="es-ES" sz="2200" b="1" dirty="0" smtClean="0">
                <a:effectLst>
                  <a:outerShdw blurRad="38100" dist="38100" dir="2700000" algn="tl">
                    <a:srgbClr val="000000">
                      <a:alpha val="43137"/>
                    </a:srgbClr>
                  </a:outerShdw>
                </a:effectLst>
              </a:rPr>
              <a:t>INCOMPATIBILIDADES</a:t>
            </a:r>
          </a:p>
          <a:p>
            <a:pPr algn="ctr"/>
            <a:r>
              <a:rPr lang="es-ES" sz="2200" b="1" dirty="0" smtClean="0">
                <a:effectLst>
                  <a:outerShdw blurRad="38100" dist="38100" dir="2700000" algn="tl">
                    <a:srgbClr val="000000">
                      <a:alpha val="43137"/>
                    </a:srgbClr>
                  </a:outerShdw>
                </a:effectLst>
              </a:rPr>
              <a:t>Ley 80 de 1993 art. 8</a:t>
            </a:r>
          </a:p>
          <a:p>
            <a:pPr algn="ctr"/>
            <a:endParaRPr lang="es-ES" sz="900" b="1" dirty="0" smtClean="0">
              <a:effectLst>
                <a:outerShdw blurRad="38100" dist="38100" dir="2700000" algn="tl">
                  <a:srgbClr val="000000">
                    <a:alpha val="43137"/>
                  </a:srgbClr>
                </a:outerShdw>
              </a:effectLst>
            </a:endParaRPr>
          </a:p>
          <a:p>
            <a:pPr algn="just"/>
            <a:r>
              <a:rPr lang="es-CO" sz="2200" dirty="0" smtClean="0"/>
              <a:t>i) Los socios de sociedades de personas a las cuales se haya declarado la caducidad, así como las sociedades de personas de las que aquéllos formen parte con posterioridad a dicha declaratoria.</a:t>
            </a:r>
          </a:p>
          <a:p>
            <a:pPr algn="just"/>
            <a:endParaRPr lang="es-CO" sz="2200" dirty="0" smtClean="0"/>
          </a:p>
          <a:p>
            <a:pPr algn="just"/>
            <a:r>
              <a:rPr lang="es-CO" sz="2200" dirty="0" smtClean="0"/>
              <a:t>Las inhabilidades a que se refieren los literales c), d), e i) se extenderán por un término de cinco (5) años contados a partir de la fecha de ejecutoria del acto que declaró la caducidad, o de la sentencia que impuso la pena, o del acto que dispuso la destitución; las previstas en los literales b) y e), se extenderán por un término de cinco (5) años contados a partir de la fecha de ocurrencia del hecho de la participación en la licitación o </a:t>
            </a:r>
            <a:r>
              <a:rPr lang="es-CO" sz="2200" u="sng" dirty="0" smtClean="0"/>
              <a:t>concurso</a:t>
            </a:r>
            <a:r>
              <a:rPr lang="es-CO" sz="2200" dirty="0" smtClean="0"/>
              <a:t>, o de la celebración del contrato, o de la de expiración del plazo para su firma.</a:t>
            </a:r>
            <a:r>
              <a:rPr lang="es-CO" sz="2200" b="1" dirty="0" smtClean="0"/>
              <a:t> </a:t>
            </a:r>
            <a:r>
              <a:rPr lang="es-CO" sz="2200" dirty="0"/>
              <a:t> </a:t>
            </a:r>
            <a:r>
              <a:rPr lang="es-CO" sz="2200" b="1" dirty="0" smtClean="0"/>
              <a:t>La expresión "Concurso" fue derogada por el art. </a:t>
            </a:r>
            <a:r>
              <a:rPr lang="es-CO" sz="2200" dirty="0" smtClean="0">
                <a:hlinkClick r:id="rId2"/>
              </a:rPr>
              <a:t>32</a:t>
            </a:r>
            <a:r>
              <a:rPr lang="es-CO" sz="2200" dirty="0" smtClean="0"/>
              <a:t> </a:t>
            </a:r>
            <a:r>
              <a:rPr lang="es-CO" sz="2200" b="1" dirty="0" smtClean="0"/>
              <a:t>de la Ley 1150 de 2007.</a:t>
            </a:r>
            <a:endParaRPr lang="es-CO" sz="2200" dirty="0" smtClean="0"/>
          </a:p>
        </p:txBody>
      </p:sp>
    </p:spTree>
    <p:extLst>
      <p:ext uri="{BB962C8B-B14F-4D97-AF65-F5344CB8AC3E}">
        <p14:creationId xmlns:p14="http://schemas.microsoft.com/office/powerpoint/2010/main" val="2497506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340768"/>
            <a:ext cx="8208912" cy="4893647"/>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pPr algn="ctr"/>
            <a:endParaRPr lang="es-ES" sz="3200" b="1" dirty="0" smtClean="0">
              <a:effectLst>
                <a:outerShdw blurRad="38100" dist="38100" dir="2700000" algn="tl">
                  <a:srgbClr val="000000">
                    <a:alpha val="43137"/>
                  </a:srgbClr>
                </a:outerShdw>
              </a:effectLst>
            </a:endParaRPr>
          </a:p>
          <a:p>
            <a:pPr algn="just"/>
            <a:r>
              <a:rPr lang="es-CO" sz="2400" dirty="0" smtClean="0"/>
              <a:t> j)  </a:t>
            </a:r>
            <a:r>
              <a:rPr lang="es-CO" sz="2400" dirty="0" smtClean="0">
                <a:hlinkClick r:id="rId2"/>
              </a:rPr>
              <a:t>Modificado por el art. 1, Ley 1474 de 2011</a:t>
            </a:r>
            <a:r>
              <a:rPr lang="es-CO" sz="2400" dirty="0" smtClean="0"/>
              <a:t>. Literal adicionado por el art. 18, Ley 1150 de 2007</a:t>
            </a:r>
            <a:r>
              <a:rPr lang="es-CO" sz="2400" b="1" dirty="0" smtClean="0"/>
              <a:t>, así:</a:t>
            </a:r>
            <a:r>
              <a:rPr lang="es-CO" sz="2400" dirty="0" smtClean="0"/>
              <a:t> Las personas naturales que hayan sido declaradas responsables judicialmente por la comisión de delitos de peculado, concusión, cohecho, prevaricato en todas sus modalidades y soborno transnacional, así como sus equivalentes en otras jurisdicciones. Esta inhabilidad se extenderá a las sociedades de que sean socias tales personas, con excepción de las sociedades anónimas abiertas</a:t>
            </a:r>
          </a:p>
        </p:txBody>
      </p:sp>
    </p:spTree>
    <p:extLst>
      <p:ext uri="{BB962C8B-B14F-4D97-AF65-F5344CB8AC3E}">
        <p14:creationId xmlns:p14="http://schemas.microsoft.com/office/powerpoint/2010/main" val="3557071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62819" y="1052736"/>
            <a:ext cx="8208912" cy="5170646"/>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r>
              <a:rPr lang="es-CO" sz="2400" dirty="0" smtClean="0"/>
              <a:t> </a:t>
            </a:r>
            <a:r>
              <a:rPr lang="es-CO" sz="2200" dirty="0" smtClean="0"/>
              <a:t>k)  </a:t>
            </a:r>
            <a:r>
              <a:rPr lang="es-CO" sz="2200" dirty="0" smtClean="0">
                <a:hlinkClick r:id="rId2"/>
              </a:rPr>
              <a:t>Literal adicionado por el art. 2, Ley 1474 de 2011</a:t>
            </a:r>
            <a:r>
              <a:rPr lang="es-CO" sz="2200" dirty="0" smtClean="0"/>
              <a:t>, </a:t>
            </a:r>
            <a:r>
              <a:rPr lang="es-CO" sz="2200" dirty="0" smtClean="0">
                <a:hlinkClick r:id="rId2"/>
              </a:rPr>
              <a:t>adicionado por el parágrafo 2, art. 84, Ley 1474 de 2011</a:t>
            </a:r>
            <a:endParaRPr lang="es-CO" sz="2200" dirty="0" smtClean="0"/>
          </a:p>
          <a:p>
            <a:endParaRPr lang="es-CO" sz="2200" dirty="0" smtClean="0"/>
          </a:p>
          <a:p>
            <a:pPr algn="just"/>
            <a:r>
              <a:rPr lang="es-CO" sz="2200" dirty="0" smtClean="0"/>
              <a:t>2o. Tampoco podrán participar en licitaciones o </a:t>
            </a:r>
            <a:r>
              <a:rPr lang="es-CO" sz="2200" u="sng" dirty="0" smtClean="0"/>
              <a:t>concursos</a:t>
            </a:r>
            <a:r>
              <a:rPr lang="es-CO" sz="2200" dirty="0" smtClean="0"/>
              <a:t> ni celebrar contratos estatales con la entidad respectiva:</a:t>
            </a:r>
            <a:r>
              <a:rPr lang="es-CO" sz="2200" b="1" dirty="0" smtClean="0"/>
              <a:t> </a:t>
            </a:r>
            <a:endParaRPr lang="es-CO" sz="2200" dirty="0" smtClean="0"/>
          </a:p>
          <a:p>
            <a:pPr algn="just"/>
            <a:r>
              <a:rPr lang="es-CO" sz="2200" b="1" dirty="0" smtClean="0"/>
              <a:t>La expresión "Concurso" fue derogada por el art. </a:t>
            </a:r>
            <a:r>
              <a:rPr lang="es-CO" sz="2200" dirty="0" smtClean="0">
                <a:hlinkClick r:id="rId3"/>
              </a:rPr>
              <a:t>32</a:t>
            </a:r>
            <a:r>
              <a:rPr lang="es-CO" sz="2200" dirty="0" smtClean="0"/>
              <a:t> </a:t>
            </a:r>
            <a:r>
              <a:rPr lang="es-CO" sz="2200" b="1" dirty="0" smtClean="0"/>
              <a:t>de la Ley 1150 de 2007.</a:t>
            </a:r>
            <a:endParaRPr lang="es-CO" sz="2200" dirty="0" smtClean="0"/>
          </a:p>
          <a:p>
            <a:pPr algn="just"/>
            <a:r>
              <a:rPr lang="es-CO" sz="2200" dirty="0" smtClean="0"/>
              <a:t>a. Quienes fueron miembros de la junta o consejo directivo o servidores públicos de la entidad contratante. Esta incompatibilidad sólo comprende a quienes desempeñaron funciones en los niveles directivo, asesor o ejecutivo y se extiende por el término de un (1) año, contado a partir de la fecha del retiro.  </a:t>
            </a:r>
          </a:p>
        </p:txBody>
      </p:sp>
    </p:spTree>
    <p:extLst>
      <p:ext uri="{BB962C8B-B14F-4D97-AF65-F5344CB8AC3E}">
        <p14:creationId xmlns:p14="http://schemas.microsoft.com/office/powerpoint/2010/main" val="471448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1484784"/>
            <a:ext cx="8208912" cy="4154984"/>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pPr algn="ctr"/>
            <a:endParaRPr lang="es-ES" sz="3200" b="1" dirty="0" smtClean="0">
              <a:effectLst>
                <a:outerShdw blurRad="38100" dist="38100" dir="2700000" algn="tl">
                  <a:srgbClr val="000000">
                    <a:alpha val="43137"/>
                  </a:srgbClr>
                </a:outerShdw>
              </a:effectLst>
            </a:endParaRPr>
          </a:p>
          <a:p>
            <a:pPr algn="just"/>
            <a:r>
              <a:rPr lang="es-CO" sz="2400" dirty="0" smtClean="0"/>
              <a:t> b. Las personas que tengan vínculos de parentesco, hasta el segundo grado de consanguinidad, segundo de afinidad o primero civil con los servidores públicos de los niveles directivo, asesor ejecutivo o con los miembros de la junta o consejo directivo, o con las personas que ejerzan el control interno o fiscal de la entidad contratante. </a:t>
            </a:r>
            <a:r>
              <a:rPr lang="es-CO" sz="2400" b="1" dirty="0" smtClean="0"/>
              <a:t>Literal declarado EXEQUIBLE por la Corte Constitucional mediante Sentencia</a:t>
            </a:r>
            <a:r>
              <a:rPr lang="es-CO" sz="2400" dirty="0" smtClean="0"/>
              <a:t> </a:t>
            </a:r>
            <a:r>
              <a:rPr lang="es-CO" sz="2400" dirty="0" smtClean="0">
                <a:hlinkClick r:id="rId2"/>
              </a:rPr>
              <a:t>429</a:t>
            </a:r>
            <a:r>
              <a:rPr lang="es-CO" sz="2400" dirty="0" smtClean="0"/>
              <a:t> </a:t>
            </a:r>
            <a:r>
              <a:rPr lang="es-CO" sz="2400" b="1" dirty="0" smtClean="0"/>
              <a:t>de 1997.</a:t>
            </a:r>
            <a:endParaRPr lang="es-CO" sz="2400" dirty="0" smtClean="0"/>
          </a:p>
        </p:txBody>
      </p:sp>
    </p:spTree>
    <p:extLst>
      <p:ext uri="{BB962C8B-B14F-4D97-AF65-F5344CB8AC3E}">
        <p14:creationId xmlns:p14="http://schemas.microsoft.com/office/powerpoint/2010/main" val="1384153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72133" y="1196752"/>
            <a:ext cx="8208912" cy="5262979"/>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pPr algn="ctr"/>
            <a:endParaRPr lang="es-ES" sz="3200" b="1" dirty="0" smtClean="0">
              <a:effectLst>
                <a:outerShdw blurRad="38100" dist="38100" dir="2700000" algn="tl">
                  <a:srgbClr val="000000">
                    <a:alpha val="43137"/>
                  </a:srgbClr>
                </a:outerShdw>
              </a:effectLst>
            </a:endParaRPr>
          </a:p>
          <a:p>
            <a:pPr algn="just"/>
            <a:r>
              <a:rPr lang="es-CO" sz="2400" dirty="0" smtClean="0"/>
              <a:t> c. El cónyuge </a:t>
            </a:r>
            <a:r>
              <a:rPr lang="es-CO" sz="2400" u="sng" dirty="0" smtClean="0"/>
              <a:t>compañero o compañera permanente</a:t>
            </a:r>
            <a:r>
              <a:rPr lang="es-CO" sz="2400" dirty="0" smtClean="0"/>
              <a:t> del servidor público en los niveles directivo, asesor, ejecutivo, o de un miembro de la junta o consejo directivo, o de quien ejerza funciones de control interno o de control fiscal.  </a:t>
            </a:r>
          </a:p>
          <a:p>
            <a:pPr algn="just"/>
            <a:endParaRPr lang="es-CO" sz="2400" b="1" dirty="0"/>
          </a:p>
          <a:p>
            <a:pPr algn="just"/>
            <a:r>
              <a:rPr lang="es-CO" sz="2400" b="1" dirty="0" smtClean="0"/>
              <a:t>El texto subrayado fue declarado EXEQUIBLE por la Corte Constitucional mediante Sentencia </a:t>
            </a:r>
            <a:r>
              <a:rPr lang="es-CO" sz="2400" dirty="0" smtClean="0">
                <a:hlinkClick r:id="rId2"/>
              </a:rPr>
              <a:t>C-029</a:t>
            </a:r>
            <a:r>
              <a:rPr lang="es-CO" sz="2400" b="1" dirty="0" smtClean="0"/>
              <a:t> de 2009, en el entendido de que en igualdad de condiciones, ellas comprenden también a los integrantes de las parejas de un mismo sexo</a:t>
            </a:r>
            <a:r>
              <a:rPr lang="es-CO" sz="2400" dirty="0" smtClean="0"/>
              <a:t>. </a:t>
            </a:r>
          </a:p>
        </p:txBody>
      </p:sp>
    </p:spTree>
    <p:extLst>
      <p:ext uri="{BB962C8B-B14F-4D97-AF65-F5344CB8AC3E}">
        <p14:creationId xmlns:p14="http://schemas.microsoft.com/office/powerpoint/2010/main" val="1803672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74626" y="1052736"/>
            <a:ext cx="8208912" cy="6278642"/>
          </a:xfrm>
          <a:prstGeom prst="rect">
            <a:avLst/>
          </a:prstGeom>
        </p:spPr>
        <p:txBody>
          <a:bodyPr wrap="square">
            <a:spAutoFit/>
          </a:bodyPr>
          <a:lstStyle/>
          <a:p>
            <a:pPr algn="ctr"/>
            <a:r>
              <a:rPr lang="es-ES" sz="2200" b="1" dirty="0" smtClean="0">
                <a:effectLst>
                  <a:outerShdw blurRad="38100" dist="38100" dir="2700000" algn="tl">
                    <a:srgbClr val="000000">
                      <a:alpha val="43137"/>
                    </a:srgbClr>
                  </a:outerShdw>
                </a:effectLst>
              </a:rPr>
              <a:t>INHABILIDADES </a:t>
            </a:r>
            <a:r>
              <a:rPr lang="es-ES" sz="2200" b="1" dirty="0">
                <a:effectLst>
                  <a:outerShdw blurRad="38100" dist="38100" dir="2700000" algn="tl">
                    <a:srgbClr val="000000">
                      <a:alpha val="43137"/>
                    </a:srgbClr>
                  </a:outerShdw>
                </a:effectLst>
              </a:rPr>
              <a:t>E </a:t>
            </a:r>
            <a:r>
              <a:rPr lang="es-ES" sz="2200" b="1" dirty="0" smtClean="0">
                <a:effectLst>
                  <a:outerShdw blurRad="38100" dist="38100" dir="2700000" algn="tl">
                    <a:srgbClr val="000000">
                      <a:alpha val="43137"/>
                    </a:srgbClr>
                  </a:outerShdw>
                </a:effectLst>
              </a:rPr>
              <a:t>INCOMPATIBILIDADES</a:t>
            </a:r>
          </a:p>
          <a:p>
            <a:pPr algn="ctr"/>
            <a:r>
              <a:rPr lang="es-ES" sz="2200" b="1" dirty="0" smtClean="0">
                <a:effectLst>
                  <a:outerShdw blurRad="38100" dist="38100" dir="2700000" algn="tl">
                    <a:srgbClr val="000000">
                      <a:alpha val="43137"/>
                    </a:srgbClr>
                  </a:outerShdw>
                </a:effectLst>
              </a:rPr>
              <a:t>Ley 80 de 1993 art. 8</a:t>
            </a:r>
          </a:p>
          <a:p>
            <a:pPr algn="ctr"/>
            <a:endParaRPr lang="es-ES" sz="2200" b="1" dirty="0" smtClean="0">
              <a:effectLst>
                <a:outerShdw blurRad="38100" dist="38100" dir="2700000" algn="tl">
                  <a:srgbClr val="000000">
                    <a:alpha val="43137"/>
                  </a:srgbClr>
                </a:outerShdw>
              </a:effectLst>
            </a:endParaRPr>
          </a:p>
          <a:p>
            <a:pPr algn="just"/>
            <a:r>
              <a:rPr lang="es-CO" sz="2200" dirty="0" smtClean="0"/>
              <a:t> d) Las corporaciones, asociaciones, fundaciones y las sociedades anónimas que no tengan el carácter de abiertas, así como las sociedades de responsabilidad limitada y las demás sociedades de personas en las que el servidor público en los niveles directivo, asesor o ejecutivo, o el miembro de la junta o consejo directivo, o el cónyuge, </a:t>
            </a:r>
            <a:r>
              <a:rPr lang="es-CO" sz="2200" u="sng" dirty="0" smtClean="0"/>
              <a:t>compañero o compañera permanente</a:t>
            </a:r>
            <a:r>
              <a:rPr lang="es-CO" sz="2200" dirty="0" smtClean="0"/>
              <a:t> o los parientes hasta el segundo grado de consanguinidad, afinidad o civil de cualquiera de ello, tenga participación o desempeñe cargos de dirección o manejo. </a:t>
            </a:r>
          </a:p>
          <a:p>
            <a:pPr algn="just"/>
            <a:r>
              <a:rPr lang="es-CO" sz="2200" b="1" dirty="0" smtClean="0"/>
              <a:t>El texto subrayado fue declarado EXEQUIBLE por la Corte Constitucional mediante Sentencia </a:t>
            </a:r>
            <a:r>
              <a:rPr lang="es-CO" sz="2200" dirty="0" smtClean="0">
                <a:hlinkClick r:id="rId2"/>
              </a:rPr>
              <a:t>C-029</a:t>
            </a:r>
            <a:r>
              <a:rPr lang="es-CO" sz="2200" b="1" dirty="0" smtClean="0"/>
              <a:t> de 2009, en el entendido de que en igualdad de condiciones, ellas comprenden también a los integrantes de las parejas de un mismo sexo</a:t>
            </a:r>
            <a:r>
              <a:rPr lang="es-CO" sz="2200" dirty="0" smtClean="0"/>
              <a:t>. </a:t>
            </a:r>
          </a:p>
          <a:p>
            <a:pPr algn="ctr"/>
            <a:endParaRPr lang="es-ES" sz="2400" b="1" dirty="0" smtClean="0"/>
          </a:p>
          <a:p>
            <a:pPr algn="ctr"/>
            <a:endParaRPr lang="es-ES" sz="2400" b="1" dirty="0" smtClean="0">
              <a:effectLst>
                <a:outerShdw blurRad="38100" dist="38100" dir="2700000" algn="tl">
                  <a:srgbClr val="000000">
                    <a:alpha val="43137"/>
                  </a:srgbClr>
                </a:outerShdw>
              </a:effectLst>
            </a:endParaRPr>
          </a:p>
          <a:p>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1868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1052736"/>
            <a:ext cx="8208912" cy="4985980"/>
          </a:xfrm>
          <a:prstGeom prst="rect">
            <a:avLst/>
          </a:prstGeom>
        </p:spPr>
        <p:txBody>
          <a:bodyPr wrap="square">
            <a:spAutoFit/>
          </a:bodyPr>
          <a:lstStyle/>
          <a:p>
            <a:pPr algn="ctr"/>
            <a:endParaRPr lang="es-ES" sz="1000" b="1" dirty="0" smtClean="0"/>
          </a:p>
          <a:p>
            <a:pPr algn="ctr"/>
            <a:r>
              <a:rPr lang="es-ES" sz="2800" b="1" dirty="0" smtClean="0">
                <a:effectLst>
                  <a:outerShdw blurRad="38100" dist="38100" dir="2700000" algn="tl">
                    <a:srgbClr val="000000">
                      <a:alpha val="43137"/>
                    </a:srgbClr>
                  </a:outerShdw>
                </a:effectLst>
              </a:rPr>
              <a:t>Ley </a:t>
            </a:r>
            <a:r>
              <a:rPr lang="es-ES" sz="2800" b="1" dirty="0">
                <a:effectLst>
                  <a:outerShdw blurRad="38100" dist="38100" dir="2700000" algn="tl">
                    <a:srgbClr val="000000">
                      <a:alpha val="43137"/>
                    </a:srgbClr>
                  </a:outerShdw>
                </a:effectLst>
              </a:rPr>
              <a:t>1150 de 2007 </a:t>
            </a:r>
            <a:r>
              <a:rPr lang="es-ES" sz="2800" b="1" dirty="0" smtClean="0">
                <a:effectLst>
                  <a:outerShdw blurRad="38100" dist="38100" dir="2700000" algn="tl">
                    <a:srgbClr val="000000">
                      <a:alpha val="43137"/>
                    </a:srgbClr>
                  </a:outerShdw>
                </a:effectLst>
              </a:rPr>
              <a:t>Artículo 13</a:t>
            </a:r>
          </a:p>
          <a:p>
            <a:pPr algn="ctr"/>
            <a:endParaRPr lang="es-ES" sz="2800" b="1" dirty="0" smtClean="0">
              <a:effectLst>
                <a:outerShdw blurRad="38100" dist="38100" dir="2700000" algn="tl">
                  <a:srgbClr val="000000">
                    <a:alpha val="43137"/>
                  </a:srgbClr>
                </a:outerShdw>
              </a:effectLst>
            </a:endParaRPr>
          </a:p>
          <a:p>
            <a:pPr algn="just"/>
            <a:endParaRPr lang="es-ES" sz="2800" dirty="0" smtClean="0"/>
          </a:p>
          <a:p>
            <a:pPr algn="just"/>
            <a:r>
              <a:rPr lang="es-ES" sz="2800" b="1" dirty="0" smtClean="0"/>
              <a:t>Principios </a:t>
            </a:r>
            <a:r>
              <a:rPr lang="es-ES" sz="2800" b="1" dirty="0"/>
              <a:t>generales de la actividad contractual para entidades no sometidas al Estatuto General de Contratación de la Administración Pública. </a:t>
            </a:r>
            <a:r>
              <a:rPr lang="es-ES" sz="2800" dirty="0"/>
              <a:t>Las entidades estatales que por disposición legal cuenten con un régimen contractual excepcional al del Estatuto General de Contratación de la Administración Pública, aplicarán en desarrollo de su actividad contractual, acorde con su régimen legal </a:t>
            </a:r>
            <a:r>
              <a:rPr lang="es-ES" sz="2800" dirty="0" smtClean="0"/>
              <a:t>especial </a:t>
            </a:r>
            <a:endParaRPr lang="es-CO"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9567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20155" y="1196752"/>
            <a:ext cx="8208912" cy="5878532"/>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pPr algn="just"/>
            <a:r>
              <a:rPr lang="es-CO" sz="2400" dirty="0" smtClean="0"/>
              <a:t>e</a:t>
            </a:r>
            <a:r>
              <a:rPr lang="es-CO" sz="2400" dirty="0" smtClean="0"/>
              <a:t>) Los miembros de las juntas o consejos directivos. Esta incompatibilidad sólo se predica respecto de la entidad a la cual prestan sus servicios y de las del sector administrativo al que la misma esté adscrita o vinculada. </a:t>
            </a:r>
          </a:p>
          <a:p>
            <a:pPr algn="just"/>
            <a:endParaRPr lang="es-CO" sz="1000" dirty="0" smtClean="0"/>
          </a:p>
          <a:p>
            <a:pPr algn="just"/>
            <a:r>
              <a:rPr lang="es-CO" sz="2400" dirty="0" smtClean="0"/>
              <a:t>f)  </a:t>
            </a:r>
            <a:r>
              <a:rPr lang="es-CO" sz="2400" dirty="0" smtClean="0">
                <a:hlinkClick r:id="rId2"/>
              </a:rPr>
              <a:t>Literal adicionado por el art. 4, Ley 1474 de 2011</a:t>
            </a:r>
            <a:r>
              <a:rPr lang="es-CO" sz="2400" dirty="0" smtClean="0"/>
              <a:t> </a:t>
            </a:r>
          </a:p>
          <a:p>
            <a:pPr algn="just"/>
            <a:r>
              <a:rPr lang="es-CO" sz="2400" b="1" dirty="0" smtClean="0"/>
              <a:t>Parágrafo 1º.- </a:t>
            </a:r>
            <a:r>
              <a:rPr lang="es-CO" sz="2400" dirty="0" smtClean="0"/>
              <a:t>La inhabilidad prevista en el literal d) del ordinal 2o. de este artículo no se aplicará en relación con las corporaciones, asociaciones, fundaciones y sociedades allí mencionadas, cuando por disposición legal o estatutaria el servidor público en los niveles referidos debe desempeñar en ellas cargos de dirección o manejo</a:t>
            </a:r>
            <a:r>
              <a:rPr lang="es-CO" sz="2400" b="1" dirty="0" smtClean="0"/>
              <a:t>. </a:t>
            </a:r>
            <a:endParaRPr lang="es-CO" sz="2400" dirty="0" smtClean="0"/>
          </a:p>
          <a:p>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85968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1268760"/>
            <a:ext cx="8208912" cy="6001643"/>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INHABILIDADES </a:t>
            </a:r>
            <a:r>
              <a:rPr lang="es-ES" sz="3200" b="1" dirty="0">
                <a:effectLst>
                  <a:outerShdw blurRad="38100" dist="38100" dir="2700000" algn="tl">
                    <a:srgbClr val="000000">
                      <a:alpha val="43137"/>
                    </a:srgbClr>
                  </a:outerShdw>
                </a:effectLst>
              </a:rPr>
              <a:t>E </a:t>
            </a:r>
            <a:r>
              <a:rPr lang="es-ES" sz="3200" b="1" dirty="0" smtClean="0">
                <a:effectLst>
                  <a:outerShdw blurRad="38100" dist="38100" dir="2700000" algn="tl">
                    <a:srgbClr val="000000">
                      <a:alpha val="43137"/>
                    </a:srgbClr>
                  </a:outerShdw>
                </a:effectLst>
              </a:rPr>
              <a:t>INCOMPATIBILIDADES</a:t>
            </a:r>
          </a:p>
          <a:p>
            <a:pPr algn="ctr"/>
            <a:r>
              <a:rPr lang="es-ES" sz="3200" b="1" dirty="0" smtClean="0">
                <a:effectLst>
                  <a:outerShdw blurRad="38100" dist="38100" dir="2700000" algn="tl">
                    <a:srgbClr val="000000">
                      <a:alpha val="43137"/>
                    </a:srgbClr>
                  </a:outerShdw>
                </a:effectLst>
              </a:rPr>
              <a:t>Ley 80 de 1993 art. 8</a:t>
            </a:r>
          </a:p>
          <a:p>
            <a:endParaRPr lang="es-ES" sz="3200" b="1" dirty="0">
              <a:effectLst>
                <a:outerShdw blurRad="38100" dist="38100" dir="2700000" algn="tl">
                  <a:srgbClr val="000000">
                    <a:alpha val="43137"/>
                  </a:srgbClr>
                </a:outerShdw>
              </a:effectLst>
            </a:endParaRPr>
          </a:p>
          <a:p>
            <a:r>
              <a:rPr lang="es-CO" sz="2400" dirty="0" smtClean="0"/>
              <a:t> </a:t>
            </a:r>
          </a:p>
          <a:p>
            <a:pPr algn="just"/>
            <a:r>
              <a:rPr lang="es-CO" sz="2400" b="1" dirty="0" smtClean="0"/>
              <a:t>El art. </a:t>
            </a:r>
            <a:r>
              <a:rPr lang="es-CO" sz="2400" dirty="0" smtClean="0">
                <a:hlinkClick r:id="rId2"/>
              </a:rPr>
              <a:t>18</a:t>
            </a:r>
            <a:r>
              <a:rPr lang="es-CO" sz="2400" b="1" dirty="0" smtClean="0"/>
              <a:t> de la Ley 1150 de 2007, adicionó el siguiente inciso: </a:t>
            </a:r>
            <a:endParaRPr lang="es-CO" sz="2400" dirty="0" smtClean="0"/>
          </a:p>
          <a:p>
            <a:pPr algn="just"/>
            <a:r>
              <a:rPr lang="es-CO" sz="2400" dirty="0" smtClean="0"/>
              <a:t>En las causales de inhabilidad por parentesco o por matrimonio, los vínculos desaparecen por muerte o por disolución del matrimonio.</a:t>
            </a:r>
          </a:p>
          <a:p>
            <a:pPr algn="just"/>
            <a:endParaRPr lang="es-CO" sz="2400" dirty="0" smtClean="0"/>
          </a:p>
          <a:p>
            <a:pPr algn="just"/>
            <a:r>
              <a:rPr lang="es-CO" sz="2400" b="1" dirty="0" smtClean="0"/>
              <a:t>Parágrafo 2º.-</a:t>
            </a:r>
            <a:r>
              <a:rPr lang="es-CO" sz="2400" dirty="0" smtClean="0"/>
              <a:t> Para los efectos previstos en este artículo, el Gobierno Nacional determinará qué debe entenderse por sociedades anónimas abiertas.</a:t>
            </a:r>
            <a:r>
              <a:rPr lang="es-CO" sz="2400" b="1" dirty="0" smtClean="0"/>
              <a:t> </a:t>
            </a:r>
            <a:endParaRPr lang="es-CO" sz="2400" dirty="0" smtClean="0"/>
          </a:p>
          <a:p>
            <a:pPr algn="ctr"/>
            <a:endParaRPr lang="es-ES" sz="2400" b="1" dirty="0" smtClean="0"/>
          </a:p>
          <a:p>
            <a:pPr algn="ctr"/>
            <a:endParaRPr lang="es-ES" sz="2400" b="1" dirty="0" smtClean="0">
              <a:effectLst>
                <a:outerShdw blurRad="38100" dist="38100" dir="2700000" algn="tl">
                  <a:srgbClr val="000000">
                    <a:alpha val="43137"/>
                  </a:srgbClr>
                </a:outerShdw>
              </a:effectLst>
            </a:endParaRPr>
          </a:p>
          <a:p>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3915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1124744"/>
            <a:ext cx="8208912" cy="5262979"/>
          </a:xfrm>
          <a:prstGeom prst="rect">
            <a:avLst/>
          </a:prstGeom>
        </p:spPr>
        <p:txBody>
          <a:bodyPr wrap="square">
            <a:spAutoFit/>
          </a:bodyPr>
          <a:lstStyle/>
          <a:p>
            <a:pPr algn="ctr"/>
            <a:r>
              <a:rPr lang="es-ES" sz="3200" b="1" dirty="0">
                <a:effectLst>
                  <a:outerShdw blurRad="38100" dist="38100" dir="2700000" algn="tl">
                    <a:srgbClr val="000000">
                      <a:alpha val="43137"/>
                    </a:srgbClr>
                  </a:outerShdw>
                </a:effectLst>
              </a:rPr>
              <a:t>INHABILIDADES E INCOMPATIBILIDADES</a:t>
            </a:r>
          </a:p>
          <a:p>
            <a:pPr algn="ctr"/>
            <a:r>
              <a:rPr lang="es-ES" sz="3200" b="1" dirty="0">
                <a:effectLst>
                  <a:outerShdw blurRad="38100" dist="38100" dir="2700000" algn="tl">
                    <a:srgbClr val="000000">
                      <a:alpha val="43137"/>
                    </a:srgbClr>
                  </a:outerShdw>
                </a:effectLst>
              </a:rPr>
              <a:t>Ley 80 de 1993 art. </a:t>
            </a:r>
            <a:r>
              <a:rPr lang="es-ES" sz="3200" b="1" dirty="0" smtClean="0">
                <a:effectLst>
                  <a:outerShdw blurRad="38100" dist="38100" dir="2700000" algn="tl">
                    <a:srgbClr val="000000">
                      <a:alpha val="43137"/>
                    </a:srgbClr>
                  </a:outerShdw>
                </a:effectLst>
              </a:rPr>
              <a:t>9</a:t>
            </a:r>
          </a:p>
          <a:p>
            <a:pPr algn="ctr"/>
            <a:endParaRPr lang="es-ES" sz="800" b="1" dirty="0">
              <a:effectLst>
                <a:outerShdw blurRad="38100" dist="38100" dir="2700000" algn="tl">
                  <a:srgbClr val="000000">
                    <a:alpha val="43137"/>
                  </a:srgbClr>
                </a:outerShdw>
              </a:effectLst>
            </a:endParaRPr>
          </a:p>
          <a:p>
            <a:pPr algn="just"/>
            <a:r>
              <a:rPr lang="es-CO" sz="2400" b="1" dirty="0" smtClean="0"/>
              <a:t>Artículo</a:t>
            </a:r>
            <a:r>
              <a:rPr lang="es-CO" sz="2400" b="1" dirty="0"/>
              <a:t>   9º.- </a:t>
            </a:r>
            <a:r>
              <a:rPr lang="es-CO" sz="2400" dirty="0"/>
              <a:t>De las Inhabilidades e Incompatibilidades Sobrevinientes. Si llegare a sobrevenir inhabilidad o incompatibilidad en el contratista, éste cederá el contrato previa autorización escrita de la entidad contratante o, si ello no fuere posible, renunciará a su ejecución. </a:t>
            </a:r>
          </a:p>
          <a:p>
            <a:pPr algn="just"/>
            <a:r>
              <a:rPr lang="es-CO" sz="2400" dirty="0"/>
              <a:t>Cuando la inhabilidad o incompatibilidad sobrevenga en un proponente dentro de una licitación o </a:t>
            </a:r>
            <a:r>
              <a:rPr lang="es-CO" sz="2400" u="sng" dirty="0"/>
              <a:t>concurso,</a:t>
            </a:r>
            <a:r>
              <a:rPr lang="es-CO" sz="2400" dirty="0"/>
              <a:t> se entenderá que renuncia a la participación en el proceso de selección y a los derechos surgidos del mismo.</a:t>
            </a:r>
          </a:p>
          <a:p>
            <a:pPr algn="just"/>
            <a:r>
              <a:rPr lang="es-CO" sz="2400" b="1" dirty="0"/>
              <a:t>La expresión "Concurso" fue derogada por el art.</a:t>
            </a:r>
            <a:r>
              <a:rPr lang="es-CO" sz="2400" dirty="0"/>
              <a:t> </a:t>
            </a:r>
            <a:r>
              <a:rPr lang="es-CO" sz="2400" dirty="0">
                <a:hlinkClick r:id="rId2"/>
              </a:rPr>
              <a:t>32</a:t>
            </a:r>
            <a:r>
              <a:rPr lang="es-CO" sz="2400" dirty="0"/>
              <a:t> </a:t>
            </a:r>
            <a:r>
              <a:rPr lang="es-CO" sz="2400" b="1" dirty="0"/>
              <a:t>de la Ley 1150 de 2007.</a:t>
            </a:r>
            <a:r>
              <a:rPr lang="es-CO" sz="2400" dirty="0"/>
              <a:t> </a:t>
            </a:r>
          </a:p>
        </p:txBody>
      </p:sp>
    </p:spTree>
    <p:extLst>
      <p:ext uri="{BB962C8B-B14F-4D97-AF65-F5344CB8AC3E}">
        <p14:creationId xmlns:p14="http://schemas.microsoft.com/office/powerpoint/2010/main" val="2104687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340768"/>
            <a:ext cx="8208912" cy="4524315"/>
          </a:xfrm>
          <a:prstGeom prst="rect">
            <a:avLst/>
          </a:prstGeom>
        </p:spPr>
        <p:txBody>
          <a:bodyPr wrap="square">
            <a:spAutoFit/>
          </a:bodyPr>
          <a:lstStyle/>
          <a:p>
            <a:pPr algn="ctr"/>
            <a:r>
              <a:rPr lang="es-ES" sz="3200" b="1" dirty="0">
                <a:effectLst>
                  <a:outerShdw blurRad="38100" dist="38100" dir="2700000" algn="tl">
                    <a:srgbClr val="000000">
                      <a:alpha val="43137"/>
                    </a:srgbClr>
                  </a:outerShdw>
                </a:effectLst>
              </a:rPr>
              <a:t>INHABILIDADES E INCOMPATIBILIDADES</a:t>
            </a:r>
          </a:p>
          <a:p>
            <a:pPr algn="ctr"/>
            <a:r>
              <a:rPr lang="es-ES" sz="3200" b="1" dirty="0">
                <a:effectLst>
                  <a:outerShdw blurRad="38100" dist="38100" dir="2700000" algn="tl">
                    <a:srgbClr val="000000">
                      <a:alpha val="43137"/>
                    </a:srgbClr>
                  </a:outerShdw>
                </a:effectLst>
              </a:rPr>
              <a:t>Ley 80 de 1993 art. </a:t>
            </a:r>
            <a:r>
              <a:rPr lang="es-ES" sz="3200" b="1" dirty="0" smtClean="0">
                <a:effectLst>
                  <a:outerShdw blurRad="38100" dist="38100" dir="2700000" algn="tl">
                    <a:srgbClr val="000000">
                      <a:alpha val="43137"/>
                    </a:srgbClr>
                  </a:outerShdw>
                </a:effectLst>
              </a:rPr>
              <a:t>9</a:t>
            </a:r>
          </a:p>
          <a:p>
            <a:pPr algn="ctr"/>
            <a:endParaRPr lang="es-ES" sz="3200" b="1" dirty="0">
              <a:effectLst>
                <a:outerShdw blurRad="38100" dist="38100" dir="2700000" algn="tl">
                  <a:srgbClr val="000000">
                    <a:alpha val="43137"/>
                  </a:srgbClr>
                </a:outerShdw>
              </a:effectLst>
            </a:endParaRPr>
          </a:p>
          <a:p>
            <a:pPr algn="just"/>
            <a:r>
              <a:rPr lang="es-CO" sz="2400" dirty="0" smtClean="0"/>
              <a:t>Si </a:t>
            </a:r>
            <a:r>
              <a:rPr lang="es-CO" sz="2400" dirty="0"/>
              <a:t>la inhabilidad o incompatibilidad sobreviene en uno de los miembros de un consorcio o unión temporal, éste cederá su participación a un tercero previa autorización escrita de la entidad contratante. En ningún caso podrá haber cesión del contrato entre quienes integran el consorcio o unión temporal. </a:t>
            </a:r>
          </a:p>
          <a:p>
            <a:pPr algn="just"/>
            <a:r>
              <a:rPr lang="es-CO" sz="2400" b="1" dirty="0"/>
              <a:t>Artículo declarado EXEQUIBLE por la Corte Constitucional mediante Sentencia </a:t>
            </a:r>
            <a:r>
              <a:rPr lang="es-CO" sz="2400" dirty="0">
                <a:hlinkClick r:id="rId2"/>
              </a:rPr>
              <a:t>C-221</a:t>
            </a:r>
            <a:r>
              <a:rPr lang="es-CO" sz="2400" dirty="0"/>
              <a:t> </a:t>
            </a:r>
            <a:r>
              <a:rPr lang="es-CO" sz="2400" b="1" dirty="0"/>
              <a:t>de 1996, Ver el Concepto de la Sec. General </a:t>
            </a:r>
            <a:r>
              <a:rPr lang="es-CO" sz="2400" dirty="0">
                <a:hlinkClick r:id="rId3"/>
              </a:rPr>
              <a:t>1290</a:t>
            </a:r>
            <a:r>
              <a:rPr lang="es-CO" sz="2400" dirty="0"/>
              <a:t> </a:t>
            </a:r>
            <a:r>
              <a:rPr lang="es-CO" sz="2400" b="1" dirty="0"/>
              <a:t>de 1998</a:t>
            </a:r>
            <a:r>
              <a:rPr lang="es-CO" sz="2400" b="1" dirty="0" smtClean="0"/>
              <a:t>.</a:t>
            </a:r>
            <a:endParaRPr lang="es-CO" sz="2400" dirty="0"/>
          </a:p>
        </p:txBody>
      </p:sp>
    </p:spTree>
    <p:extLst>
      <p:ext uri="{BB962C8B-B14F-4D97-AF65-F5344CB8AC3E}">
        <p14:creationId xmlns:p14="http://schemas.microsoft.com/office/powerpoint/2010/main" val="1500098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1124744"/>
            <a:ext cx="8208912" cy="5509200"/>
          </a:xfrm>
          <a:prstGeom prst="rect">
            <a:avLst/>
          </a:prstGeom>
        </p:spPr>
        <p:txBody>
          <a:bodyPr wrap="square">
            <a:spAutoFit/>
          </a:bodyPr>
          <a:lstStyle/>
          <a:p>
            <a:pPr algn="ctr"/>
            <a:r>
              <a:rPr lang="es-ES" sz="3200" b="1" dirty="0">
                <a:effectLst>
                  <a:outerShdw blurRad="38100" dist="38100" dir="2700000" algn="tl">
                    <a:srgbClr val="000000">
                      <a:alpha val="43137"/>
                    </a:srgbClr>
                  </a:outerShdw>
                </a:effectLst>
              </a:rPr>
              <a:t>INHABILIDADES E INCOMPATIBILIDADES</a:t>
            </a:r>
          </a:p>
          <a:p>
            <a:pPr algn="ctr"/>
            <a:r>
              <a:rPr lang="es-ES" sz="3200" b="1" dirty="0">
                <a:effectLst>
                  <a:outerShdw blurRad="38100" dist="38100" dir="2700000" algn="tl">
                    <a:srgbClr val="000000">
                      <a:alpha val="43137"/>
                    </a:srgbClr>
                  </a:outerShdw>
                </a:effectLst>
              </a:rPr>
              <a:t>Ley 80 de 1993 art. </a:t>
            </a:r>
            <a:r>
              <a:rPr lang="es-ES" sz="3200" b="1" dirty="0" smtClean="0">
                <a:effectLst>
                  <a:outerShdw blurRad="38100" dist="38100" dir="2700000" algn="tl">
                    <a:srgbClr val="000000">
                      <a:alpha val="43137"/>
                    </a:srgbClr>
                  </a:outerShdw>
                </a:effectLst>
              </a:rPr>
              <a:t>10</a:t>
            </a:r>
          </a:p>
          <a:p>
            <a:pPr algn="just"/>
            <a:r>
              <a:rPr lang="es-CO" sz="2400" b="1" dirty="0" smtClean="0"/>
              <a:t>Artículo</a:t>
            </a:r>
            <a:r>
              <a:rPr lang="es-CO" sz="2400" b="1" dirty="0"/>
              <a:t>   10º.- </a:t>
            </a:r>
            <a:r>
              <a:rPr lang="es-CO" sz="2400" dirty="0"/>
              <a:t>De las Excepciones a las Inhabilidades e Incompatibilidades. No quedan cobijadas por las inhabilidades e incompatibilidades de que tratan los artículos anteriores, las personas que contraten por obligación legal o lo hagan para usar los bienes o servicios que las entidades a que se refiere el presente estatuto ofrezcan al público en condiciones comunes a quienes los soliciten, ni las personas jurídicas sin ánimo de lucro cuyos representantes legales hagan parte de las juntas o consejos directivos en virtud de su cargo o por mandato legal o estatutario, ni quienes celebren contratos en desarrollo de lo previsto en el artículo 60 de la Constitución Política.</a:t>
            </a:r>
          </a:p>
          <a:p>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09252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214290"/>
            <a:ext cx="8136903" cy="4785926"/>
          </a:xfrm>
          <a:prstGeom prst="rect">
            <a:avLst/>
          </a:prstGeom>
          <a:noFill/>
        </p:spPr>
        <p:txBody>
          <a:bodyPr wrap="square">
            <a:spAutoFit/>
          </a:bodyPr>
          <a:lstStyle/>
          <a:p>
            <a:pPr algn="ctr">
              <a:buFont typeface="Arial" pitchFamily="34" charset="0"/>
              <a:buChar char="•"/>
              <a:defRPr/>
            </a:pPr>
            <a:endParaRPr lang="es-MX" b="1" dirty="0" smtClean="0">
              <a:effectLst>
                <a:outerShdw blurRad="38100" dist="38100" dir="2700000" algn="tl">
                  <a:srgbClr val="000000">
                    <a:alpha val="43137"/>
                  </a:srgbClr>
                </a:outerShdw>
              </a:effectLst>
              <a:latin typeface="Calibri" pitchFamily="34" charset="0"/>
              <a:cs typeface="Tahoma" pitchFamily="34" charset="0"/>
            </a:endParaRPr>
          </a:p>
          <a:p>
            <a:pPr marL="457200" indent="-457200" algn="ctr">
              <a:defRPr/>
            </a:pPr>
            <a:endParaRPr lang="es-CO" sz="4800" b="1" dirty="0" smtClean="0"/>
          </a:p>
          <a:p>
            <a:pPr marL="457200" indent="-457200" algn="ctr">
              <a:defRPr/>
            </a:pPr>
            <a:endParaRPr lang="es-CO" sz="4800" b="1" dirty="0" smtClean="0"/>
          </a:p>
          <a:p>
            <a:pPr marL="457200" indent="-457200" algn="ctr">
              <a:defRPr/>
            </a:pPr>
            <a:endParaRPr lang="es-CO" sz="3000" b="1" dirty="0" smtClean="0"/>
          </a:p>
          <a:p>
            <a:pPr marL="457200" indent="-457200" algn="ctr">
              <a:defRPr/>
            </a:pPr>
            <a:r>
              <a:rPr lang="es-CO" sz="6600" b="1" dirty="0" smtClean="0">
                <a:effectLst>
                  <a:outerShdw blurRad="38100" dist="38100" dir="2700000" algn="tl">
                    <a:srgbClr val="000000">
                      <a:alpha val="43137"/>
                    </a:srgbClr>
                  </a:outerShdw>
                </a:effectLst>
                <a:latin typeface="Calibri" pitchFamily="34" charset="0"/>
                <a:cs typeface="Tahoma" pitchFamily="34" charset="0"/>
              </a:rPr>
              <a:t>GRACIAS</a:t>
            </a:r>
            <a:endParaRPr lang="es-CO" sz="4000" b="1" dirty="0" smtClean="0">
              <a:effectLst>
                <a:outerShdw blurRad="38100" dist="38100" dir="2700000" algn="tl">
                  <a:srgbClr val="000000">
                    <a:alpha val="43137"/>
                  </a:srgbClr>
                </a:outerShdw>
              </a:effectLst>
              <a:latin typeface="Calibri" pitchFamily="34" charset="0"/>
              <a:cs typeface="Tahoma" pitchFamily="34" charset="0"/>
            </a:endParaRPr>
          </a:p>
          <a:p>
            <a:pPr marL="457200" indent="-457200" algn="just">
              <a:buFontTx/>
              <a:buAutoNum type="arabicPeriod"/>
              <a:defRPr/>
            </a:pPr>
            <a:endParaRPr lang="es-CO" sz="2300" dirty="0" smtClean="0"/>
          </a:p>
          <a:p>
            <a:pPr marL="457200" indent="-457200" algn="just">
              <a:buFontTx/>
              <a:buAutoNum type="arabicPeriod"/>
              <a:defRPr/>
            </a:pPr>
            <a:endParaRPr lang="es-MX" sz="1200" dirty="0" smtClean="0">
              <a:effectLst>
                <a:outerShdw blurRad="38100" dist="38100" dir="2700000" algn="tl">
                  <a:srgbClr val="000000">
                    <a:alpha val="43137"/>
                  </a:srgbClr>
                </a:outerShdw>
              </a:effectLst>
              <a:latin typeface="Calibri" pitchFamily="34" charset="0"/>
              <a:cs typeface="Tahoma" pitchFamily="34" charset="0"/>
            </a:endParaRPr>
          </a:p>
          <a:p>
            <a:pPr marL="457200" indent="-457200" algn="just">
              <a:defRPr/>
            </a:pPr>
            <a:endParaRPr lang="es-MX" sz="2400" dirty="0" smtClean="0">
              <a:effectLst>
                <a:outerShdw blurRad="38100" dist="38100" dir="2700000" algn="tl">
                  <a:srgbClr val="000000">
                    <a:alpha val="43137"/>
                  </a:srgbClr>
                </a:outerShdw>
              </a:effectLst>
              <a:latin typeface="Calibri" pitchFamily="34" charset="0"/>
              <a:cs typeface="Tahoma" pitchFamily="34" charset="0"/>
            </a:endParaRPr>
          </a:p>
          <a:p>
            <a:pPr marL="457200" indent="-457200" algn="just">
              <a:defRPr/>
            </a:pPr>
            <a:endParaRPr lang="es-MX" sz="1200" dirty="0" smtClean="0">
              <a:effectLst>
                <a:outerShdw blurRad="38100" dist="38100" dir="2700000" algn="tl">
                  <a:srgbClr val="000000">
                    <a:alpha val="43137"/>
                  </a:srgbClr>
                </a:outerShdw>
              </a:effectLst>
              <a:latin typeface="Calibri" pitchFamily="34" charset="0"/>
              <a:cs typeface="Tahoma" pitchFamily="34" charset="0"/>
            </a:endParaRPr>
          </a:p>
          <a:p>
            <a:pPr marL="457200" indent="-457200" algn="just">
              <a:defRPr/>
            </a:pPr>
            <a:r>
              <a:rPr lang="es-MX" sz="2400" dirty="0" smtClean="0">
                <a:effectLst>
                  <a:outerShdw blurRad="38100" dist="38100" dir="2700000" algn="tl">
                    <a:srgbClr val="000000">
                      <a:alpha val="43137"/>
                    </a:srgbClr>
                  </a:outerShdw>
                </a:effectLst>
                <a:latin typeface="Calibri" pitchFamily="34" charset="0"/>
                <a:cs typeface="Tahoma" pitchFamily="34" charset="0"/>
              </a:rPr>
              <a:t>      </a:t>
            </a:r>
            <a:endParaRPr lang="es-ES" sz="2800" b="1" dirty="0">
              <a:solidFill>
                <a:srgbClr val="3366CC"/>
              </a:solidFill>
              <a:effectLst>
                <a:outerShdw blurRad="38100" dist="38100" dir="2700000" algn="tl">
                  <a:srgbClr val="000000">
                    <a:alpha val="43137"/>
                  </a:srgbClr>
                </a:outerShdw>
              </a:effectLst>
              <a:latin typeface="Calibri" pitchFamily="34" charset="0"/>
              <a:cs typeface="Tahoma" pitchFamily="34" charset="0"/>
            </a:endParaRPr>
          </a:p>
        </p:txBody>
      </p:sp>
    </p:spTree>
    <p:extLst>
      <p:ext uri="{BB962C8B-B14F-4D97-AF65-F5344CB8AC3E}">
        <p14:creationId xmlns:p14="http://schemas.microsoft.com/office/powerpoint/2010/main" val="14344461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268760"/>
            <a:ext cx="8208912" cy="5816977"/>
          </a:xfrm>
          <a:prstGeom prst="rect">
            <a:avLst/>
          </a:prstGeom>
        </p:spPr>
        <p:txBody>
          <a:bodyPr wrap="square">
            <a:spAutoFit/>
          </a:bodyPr>
          <a:lstStyle/>
          <a:p>
            <a:pPr algn="ctr"/>
            <a:endParaRPr lang="es-ES" sz="1000" b="1" dirty="0" smtClean="0"/>
          </a:p>
          <a:p>
            <a:pPr algn="ctr"/>
            <a:r>
              <a:rPr lang="es-ES" sz="3200" b="1" dirty="0" smtClean="0">
                <a:effectLst>
                  <a:outerShdw blurRad="38100" dist="38100" dir="2700000" algn="tl">
                    <a:srgbClr val="000000">
                      <a:alpha val="43137"/>
                    </a:srgbClr>
                  </a:outerShdw>
                </a:effectLst>
              </a:rPr>
              <a:t>Ley </a:t>
            </a:r>
            <a:r>
              <a:rPr lang="es-ES" sz="3200" b="1" dirty="0">
                <a:effectLst>
                  <a:outerShdw blurRad="38100" dist="38100" dir="2700000" algn="tl">
                    <a:srgbClr val="000000">
                      <a:alpha val="43137"/>
                    </a:srgbClr>
                  </a:outerShdw>
                </a:effectLst>
              </a:rPr>
              <a:t>1150 de 2007 Artículo </a:t>
            </a:r>
            <a:r>
              <a:rPr lang="es-ES" sz="3200" b="1" dirty="0" smtClean="0">
                <a:effectLst>
                  <a:outerShdw blurRad="38100" dist="38100" dir="2700000" algn="tl">
                    <a:srgbClr val="000000">
                      <a:alpha val="43137"/>
                    </a:srgbClr>
                  </a:outerShdw>
                </a:effectLst>
              </a:rPr>
              <a:t>13</a:t>
            </a:r>
          </a:p>
          <a:p>
            <a:pPr algn="just"/>
            <a:endParaRPr lang="es-ES" sz="1000" dirty="0" smtClean="0"/>
          </a:p>
          <a:p>
            <a:pPr algn="just"/>
            <a:endParaRPr lang="es-ES" sz="3200" dirty="0"/>
          </a:p>
          <a:p>
            <a:pPr algn="just"/>
            <a:r>
              <a:rPr lang="es-ES" sz="3200" dirty="0" smtClean="0"/>
              <a:t>Los </a:t>
            </a:r>
            <a:r>
              <a:rPr lang="es-ES" sz="3200" dirty="0"/>
              <a:t>principios de la función administrativa y de la gestión fiscal de que tratan los artículos 209 y 267 de la Constitución Política, respectivamente según sea el caso y estarán sometidas al régimen de inhabilidades e incompatibilidades previsto legalmente para la contratación estatal.</a:t>
            </a:r>
            <a:endParaRPr lang="es-CO" sz="3200" dirty="0"/>
          </a:p>
          <a:p>
            <a:pPr algn="just"/>
            <a:endParaRPr lang="es-ES" sz="3200" dirty="0">
              <a:effectLst>
                <a:outerShdw blurRad="38100" dist="38100" dir="2700000" algn="tl">
                  <a:srgbClr val="000000">
                    <a:alpha val="43137"/>
                  </a:srgbClr>
                </a:outerShdw>
              </a:effectLst>
            </a:endParaRPr>
          </a:p>
          <a:p>
            <a:pPr algn="just"/>
            <a:endParaRPr lang="es-ES" sz="3200" dirty="0" smtClean="0">
              <a:effectLst>
                <a:outerShdw blurRad="38100" dist="38100" dir="2700000" algn="tl">
                  <a:srgbClr val="000000">
                    <a:alpha val="43137"/>
                  </a:srgbClr>
                </a:outerShdw>
              </a:effectLst>
            </a:endParaRPr>
          </a:p>
          <a:p>
            <a:pPr algn="just"/>
            <a:endParaRPr lang="es-C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91384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980728"/>
            <a:ext cx="8208912" cy="5170646"/>
          </a:xfrm>
          <a:prstGeom prst="rect">
            <a:avLst/>
          </a:prstGeom>
        </p:spPr>
        <p:txBody>
          <a:bodyPr wrap="square">
            <a:spAutoFit/>
          </a:bodyPr>
          <a:lstStyle/>
          <a:p>
            <a:pPr algn="ctr"/>
            <a:endParaRPr lang="es-ES" sz="1000" b="1" dirty="0" smtClean="0"/>
          </a:p>
          <a:p>
            <a:pPr algn="ctr"/>
            <a:r>
              <a:rPr lang="es-ES" sz="3200" b="1" dirty="0" smtClean="0">
                <a:effectLst>
                  <a:outerShdw blurRad="38100" dist="38100" dir="2700000" algn="tl">
                    <a:srgbClr val="000000">
                      <a:alpha val="43137"/>
                    </a:srgbClr>
                  </a:outerShdw>
                </a:effectLst>
              </a:rPr>
              <a:t>CONSTITUCION POLÍTICA ART. 209</a:t>
            </a:r>
          </a:p>
          <a:p>
            <a:pPr algn="ctr"/>
            <a:endParaRPr lang="es-ES" sz="1400" b="1" dirty="0" smtClean="0">
              <a:effectLst>
                <a:outerShdw blurRad="38100" dist="38100" dir="2700000" algn="tl">
                  <a:srgbClr val="000000">
                    <a:alpha val="43137"/>
                  </a:srgbClr>
                </a:outerShdw>
              </a:effectLst>
            </a:endParaRPr>
          </a:p>
          <a:p>
            <a:pPr algn="just"/>
            <a:endParaRPr lang="es-ES" sz="1000" dirty="0" smtClean="0"/>
          </a:p>
          <a:p>
            <a:pPr algn="just" hangingPunct="0"/>
            <a:r>
              <a:rPr lang="es-ES_tradnl" sz="2400" dirty="0" smtClean="0"/>
              <a:t>La </a:t>
            </a:r>
            <a:r>
              <a:rPr lang="es-ES_tradnl" sz="2400" dirty="0"/>
              <a:t>función administrativa esta al servicio de los intereses generales y se desarrolla con fundamento en los </a:t>
            </a:r>
            <a:r>
              <a:rPr lang="es-ES_tradnl" sz="2400" b="1" dirty="0"/>
              <a:t>principios de igualdad, moralidad, eficacia, economía, celeridad, imparcialidad y publicidad, mediante la descentralización, la delegación y la desconcentración de funciones.</a:t>
            </a:r>
            <a:endParaRPr lang="es-CO" sz="2400" b="1" dirty="0"/>
          </a:p>
          <a:p>
            <a:pPr algn="just" hangingPunct="0"/>
            <a:r>
              <a:rPr lang="es-ES_tradnl" sz="2400" dirty="0"/>
              <a:t> </a:t>
            </a:r>
            <a:endParaRPr lang="es-CO" sz="2400" dirty="0"/>
          </a:p>
          <a:p>
            <a:pPr algn="just" hangingPunct="0"/>
            <a:r>
              <a:rPr lang="es-ES_tradnl" sz="2400" dirty="0"/>
              <a:t>Las autoridades administrativas deben coordinar sus actuaciones para el adecuado cumplimiento de los fines del Estado. La administración pública, en todos sus órdenes, tendrá un control interno que se ejercerá en los términos que señale la ley</a:t>
            </a:r>
            <a:r>
              <a:rPr lang="es-ES_tradnl" sz="2400" dirty="0" smtClean="0"/>
              <a:t>.</a:t>
            </a:r>
            <a:endParaRPr lang="es-ES" sz="2400" dirty="0" smtClean="0">
              <a:effectLst>
                <a:outerShdw blurRad="38100" dist="38100" dir="2700000" algn="tl">
                  <a:srgbClr val="000000">
                    <a:alpha val="43137"/>
                  </a:srgbClr>
                </a:outerShdw>
              </a:effectLst>
            </a:endParaRPr>
          </a:p>
          <a:p>
            <a:pPr algn="just"/>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8943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268760"/>
            <a:ext cx="8208912" cy="3354765"/>
          </a:xfrm>
          <a:prstGeom prst="rect">
            <a:avLst/>
          </a:prstGeom>
        </p:spPr>
        <p:txBody>
          <a:bodyPr wrap="square">
            <a:spAutoFit/>
          </a:bodyPr>
          <a:lstStyle/>
          <a:p>
            <a:pPr algn="ctr"/>
            <a:endParaRPr lang="es-ES" sz="1000" b="1" dirty="0" smtClean="0"/>
          </a:p>
          <a:p>
            <a:pPr algn="ctr"/>
            <a:r>
              <a:rPr lang="es-ES" sz="3200" b="1" dirty="0" smtClean="0">
                <a:effectLst>
                  <a:outerShdw blurRad="38100" dist="38100" dir="2700000" algn="tl">
                    <a:srgbClr val="000000">
                      <a:alpha val="43137"/>
                    </a:srgbClr>
                  </a:outerShdw>
                </a:effectLst>
              </a:rPr>
              <a:t>CONSTITUCION POLÍTICA ART. 267</a:t>
            </a:r>
          </a:p>
          <a:p>
            <a:pPr algn="just"/>
            <a:endParaRPr lang="es-ES" sz="1000" dirty="0" smtClean="0"/>
          </a:p>
          <a:p>
            <a:pPr algn="just"/>
            <a:endParaRPr lang="es-ES_tradnl" sz="2400" b="1" dirty="0"/>
          </a:p>
          <a:p>
            <a:pPr algn="just"/>
            <a:r>
              <a:rPr lang="es-ES_tradnl" sz="2800" dirty="0" smtClean="0"/>
              <a:t>El </a:t>
            </a:r>
            <a:r>
              <a:rPr lang="es-ES_tradnl" sz="2800" dirty="0"/>
              <a:t>control fiscal es una función pública que ejercerá la Contraloría General de la República, la cual vigila la gestión fiscal de la administración y de los particulares o entidades que manejen fondos o bienes de la Nación.</a:t>
            </a:r>
            <a:endParaRPr lang="es-CO" sz="2800" dirty="0"/>
          </a:p>
          <a:p>
            <a:pPr algn="just"/>
            <a:endParaRPr lang="es-CO"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88659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980728"/>
            <a:ext cx="8208912" cy="5940088"/>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Ley </a:t>
            </a:r>
            <a:r>
              <a:rPr lang="es-ES" sz="3200" b="1" dirty="0">
                <a:effectLst>
                  <a:outerShdw blurRad="38100" dist="38100" dir="2700000" algn="tl">
                    <a:srgbClr val="000000">
                      <a:alpha val="43137"/>
                    </a:srgbClr>
                  </a:outerShdw>
                </a:effectLst>
              </a:rPr>
              <a:t>1438 de </a:t>
            </a:r>
            <a:r>
              <a:rPr lang="es-ES" sz="3200" b="1" dirty="0" smtClean="0">
                <a:effectLst>
                  <a:outerShdw blurRad="38100" dist="38100" dir="2700000" algn="tl">
                    <a:srgbClr val="000000">
                      <a:alpha val="43137"/>
                    </a:srgbClr>
                  </a:outerShdw>
                </a:effectLst>
              </a:rPr>
              <a:t>2011</a:t>
            </a:r>
            <a:r>
              <a:rPr lang="es-ES" sz="3200" b="1" dirty="0">
                <a:effectLst>
                  <a:outerShdw blurRad="38100" dist="38100" dir="2700000" algn="tl">
                    <a:srgbClr val="000000">
                      <a:alpha val="43137"/>
                    </a:srgbClr>
                  </a:outerShdw>
                </a:effectLst>
              </a:rPr>
              <a:t> </a:t>
            </a:r>
            <a:r>
              <a:rPr lang="es-ES" sz="3200" b="1" dirty="0" smtClean="0">
                <a:effectLst>
                  <a:outerShdw blurRad="38100" dist="38100" dir="2700000" algn="tl">
                    <a:srgbClr val="000000">
                      <a:alpha val="43137"/>
                    </a:srgbClr>
                  </a:outerShdw>
                </a:effectLst>
              </a:rPr>
              <a:t>art. 3</a:t>
            </a:r>
          </a:p>
          <a:p>
            <a:pPr algn="ctr"/>
            <a:endParaRPr lang="es-CO" sz="1400" b="1" dirty="0">
              <a:effectLst>
                <a:outerShdw blurRad="38100" dist="38100" dir="2700000" algn="tl">
                  <a:srgbClr val="000000">
                    <a:alpha val="43137"/>
                  </a:srgbClr>
                </a:outerShdw>
              </a:effectLst>
            </a:endParaRPr>
          </a:p>
          <a:p>
            <a:endParaRPr lang="es-CO" sz="1000" dirty="0"/>
          </a:p>
          <a:p>
            <a:pPr algn="just"/>
            <a:r>
              <a:rPr lang="es-CO" sz="2400" dirty="0" smtClean="0"/>
              <a:t>Principios </a:t>
            </a:r>
            <a:r>
              <a:rPr lang="es-CO" sz="2400" dirty="0"/>
              <a:t>del Sistema General de Seguridad Social en Salud. </a:t>
            </a:r>
            <a:r>
              <a:rPr lang="es-CO" sz="2400" dirty="0" err="1"/>
              <a:t>Modifícase</a:t>
            </a:r>
            <a:r>
              <a:rPr lang="es-CO" sz="2400" dirty="0"/>
              <a:t> el artículo 153 de la Ley 100 de 1993, con el siguiente texto: “Son principios del Sistema General de Seguridad Social en Salud</a:t>
            </a:r>
            <a:r>
              <a:rPr lang="es-CO" sz="2400" dirty="0" smtClean="0"/>
              <a:t>:</a:t>
            </a:r>
          </a:p>
          <a:p>
            <a:pPr algn="just"/>
            <a:endParaRPr lang="es-CO" sz="1200" dirty="0"/>
          </a:p>
          <a:p>
            <a:pPr algn="just"/>
            <a:r>
              <a:rPr lang="es-CO" sz="2400" dirty="0"/>
              <a:t> </a:t>
            </a:r>
            <a:r>
              <a:rPr lang="es-CO" sz="2400" dirty="0" smtClean="0"/>
              <a:t>3.1 </a:t>
            </a:r>
            <a:r>
              <a:rPr lang="es-CO" sz="2400" b="1" dirty="0"/>
              <a:t>Universalidad. </a:t>
            </a:r>
            <a:endParaRPr lang="es-CO" sz="2400" dirty="0"/>
          </a:p>
          <a:p>
            <a:pPr algn="just"/>
            <a:r>
              <a:rPr lang="es-CO" sz="2400" dirty="0"/>
              <a:t> </a:t>
            </a:r>
            <a:r>
              <a:rPr lang="es-CO" sz="2400" dirty="0" smtClean="0"/>
              <a:t>3.2 </a:t>
            </a:r>
            <a:r>
              <a:rPr lang="es-CO" sz="2400" b="1" dirty="0"/>
              <a:t>Solidaridad. </a:t>
            </a:r>
            <a:endParaRPr lang="es-CO" sz="2400" b="1" dirty="0" smtClean="0"/>
          </a:p>
          <a:p>
            <a:pPr algn="just"/>
            <a:r>
              <a:rPr lang="es-CO" sz="2400" dirty="0" smtClean="0"/>
              <a:t> 3.3 </a:t>
            </a:r>
            <a:r>
              <a:rPr lang="es-CO" sz="2400" b="1" dirty="0" smtClean="0"/>
              <a:t>Igualdad. </a:t>
            </a:r>
            <a:endParaRPr lang="es-CO" sz="2400" dirty="0" smtClean="0"/>
          </a:p>
          <a:p>
            <a:r>
              <a:rPr lang="es-CO" sz="2400" dirty="0" smtClean="0"/>
              <a:t> 3.4 </a:t>
            </a:r>
            <a:r>
              <a:rPr lang="es-CO" sz="2400" b="1" dirty="0" smtClean="0"/>
              <a:t>Obligatoriedad. </a:t>
            </a:r>
          </a:p>
          <a:p>
            <a:r>
              <a:rPr lang="es-CO" sz="2400" b="1" dirty="0" smtClean="0"/>
              <a:t> </a:t>
            </a:r>
            <a:r>
              <a:rPr lang="es-CO" sz="2400" dirty="0" smtClean="0"/>
              <a:t>3.5 </a:t>
            </a:r>
            <a:r>
              <a:rPr lang="es-CO" sz="2400" b="1" dirty="0" smtClean="0"/>
              <a:t>Prevalencia de derechos</a:t>
            </a:r>
            <a:r>
              <a:rPr lang="es-CO" sz="2400" dirty="0" smtClean="0"/>
              <a:t>. </a:t>
            </a:r>
          </a:p>
          <a:p>
            <a:pPr algn="just"/>
            <a:r>
              <a:rPr lang="es-CO" sz="2400" dirty="0" smtClean="0"/>
              <a:t>3.6 </a:t>
            </a:r>
            <a:r>
              <a:rPr lang="es-CO" sz="2400" b="1" dirty="0" smtClean="0"/>
              <a:t>Enfoque diferencial</a:t>
            </a:r>
            <a:r>
              <a:rPr lang="es-CO" sz="2400" dirty="0" smtClean="0"/>
              <a:t>. </a:t>
            </a:r>
          </a:p>
          <a:p>
            <a:pPr algn="just"/>
            <a:r>
              <a:rPr lang="es-CO" sz="2400" dirty="0" smtClean="0"/>
              <a:t> 3.7 </a:t>
            </a:r>
            <a:r>
              <a:rPr lang="es-CO" sz="2400" b="1" dirty="0" smtClean="0"/>
              <a:t>Equidad. </a:t>
            </a:r>
            <a:endParaRPr lang="es-CO" sz="2400" dirty="0" smtClean="0"/>
          </a:p>
          <a:p>
            <a:endParaRPr lang="es-CO" sz="2400" b="1" dirty="0" smtClean="0"/>
          </a:p>
          <a:p>
            <a:endParaRPr lang="es-CO" sz="2400" dirty="0"/>
          </a:p>
        </p:txBody>
      </p:sp>
    </p:spTree>
    <p:extLst>
      <p:ext uri="{BB962C8B-B14F-4D97-AF65-F5344CB8AC3E}">
        <p14:creationId xmlns:p14="http://schemas.microsoft.com/office/powerpoint/2010/main" val="2725279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980728"/>
            <a:ext cx="8208912" cy="6863417"/>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Ley </a:t>
            </a:r>
            <a:r>
              <a:rPr lang="es-ES" sz="3200" b="1" dirty="0">
                <a:effectLst>
                  <a:outerShdw blurRad="38100" dist="38100" dir="2700000" algn="tl">
                    <a:srgbClr val="000000">
                      <a:alpha val="43137"/>
                    </a:srgbClr>
                  </a:outerShdw>
                </a:effectLst>
              </a:rPr>
              <a:t>1438 de </a:t>
            </a:r>
            <a:r>
              <a:rPr lang="es-ES" sz="3200" b="1" dirty="0" smtClean="0">
                <a:effectLst>
                  <a:outerShdw blurRad="38100" dist="38100" dir="2700000" algn="tl">
                    <a:srgbClr val="000000">
                      <a:alpha val="43137"/>
                    </a:srgbClr>
                  </a:outerShdw>
                </a:effectLst>
              </a:rPr>
              <a:t>2011</a:t>
            </a:r>
            <a:r>
              <a:rPr lang="es-ES" sz="3200" b="1" dirty="0">
                <a:effectLst>
                  <a:outerShdw blurRad="38100" dist="38100" dir="2700000" algn="tl">
                    <a:srgbClr val="000000">
                      <a:alpha val="43137"/>
                    </a:srgbClr>
                  </a:outerShdw>
                </a:effectLst>
              </a:rPr>
              <a:t> </a:t>
            </a:r>
            <a:r>
              <a:rPr lang="es-ES" sz="3200" b="1" dirty="0" smtClean="0">
                <a:effectLst>
                  <a:outerShdw blurRad="38100" dist="38100" dir="2700000" algn="tl">
                    <a:srgbClr val="000000">
                      <a:alpha val="43137"/>
                    </a:srgbClr>
                  </a:outerShdw>
                </a:effectLst>
              </a:rPr>
              <a:t>art. 3</a:t>
            </a:r>
          </a:p>
          <a:p>
            <a:pPr algn="ctr"/>
            <a:endParaRPr lang="es-CO" sz="3200" b="1" dirty="0">
              <a:effectLst>
                <a:outerShdw blurRad="38100" dist="38100" dir="2700000" algn="tl">
                  <a:srgbClr val="000000">
                    <a:alpha val="43137"/>
                  </a:srgbClr>
                </a:outerShdw>
              </a:effectLst>
            </a:endParaRPr>
          </a:p>
          <a:p>
            <a:r>
              <a:rPr lang="es-CO" sz="2400" dirty="0"/>
              <a:t> </a:t>
            </a:r>
            <a:r>
              <a:rPr lang="es-CO" sz="2400" dirty="0" smtClean="0"/>
              <a:t>3.8 </a:t>
            </a:r>
            <a:r>
              <a:rPr lang="es-CO" sz="2400" b="1" dirty="0" smtClean="0"/>
              <a:t>Calidad. </a:t>
            </a:r>
            <a:endParaRPr lang="es-CO" sz="2400" dirty="0" smtClean="0"/>
          </a:p>
          <a:p>
            <a:r>
              <a:rPr lang="es-CO" sz="2400" dirty="0" smtClean="0"/>
              <a:t> 3.9 </a:t>
            </a:r>
            <a:r>
              <a:rPr lang="es-CO" sz="2400" b="1" dirty="0" smtClean="0"/>
              <a:t>Eficiencia. </a:t>
            </a:r>
            <a:endParaRPr lang="es-CO" sz="2400" dirty="0" smtClean="0"/>
          </a:p>
          <a:p>
            <a:r>
              <a:rPr lang="es-CO" sz="2400" dirty="0" smtClean="0"/>
              <a:t> 3.10 </a:t>
            </a:r>
            <a:r>
              <a:rPr lang="es-CO" sz="2400" b="1" dirty="0" smtClean="0"/>
              <a:t>Participación social. </a:t>
            </a:r>
            <a:endParaRPr lang="es-CO" sz="2400" dirty="0" smtClean="0"/>
          </a:p>
          <a:p>
            <a:r>
              <a:rPr lang="es-CO" sz="2400" dirty="0" smtClean="0"/>
              <a:t> 3.11 </a:t>
            </a:r>
            <a:r>
              <a:rPr lang="es-CO" sz="2400" b="1" dirty="0" smtClean="0"/>
              <a:t>Progresividad</a:t>
            </a:r>
            <a:r>
              <a:rPr lang="es-CO" sz="2400" dirty="0" smtClean="0"/>
              <a:t>. </a:t>
            </a:r>
          </a:p>
          <a:p>
            <a:r>
              <a:rPr lang="es-CO" sz="2400" dirty="0" smtClean="0"/>
              <a:t> 3.12 </a:t>
            </a:r>
            <a:r>
              <a:rPr lang="es-CO" sz="2400" b="1" dirty="0" smtClean="0"/>
              <a:t>Libre escogencia</a:t>
            </a:r>
            <a:r>
              <a:rPr lang="es-CO" sz="2400" dirty="0" smtClean="0"/>
              <a:t>. </a:t>
            </a:r>
          </a:p>
          <a:p>
            <a:r>
              <a:rPr lang="es-CO" sz="2400" dirty="0" smtClean="0"/>
              <a:t> 3.13 </a:t>
            </a:r>
            <a:r>
              <a:rPr lang="es-CO" sz="2400" b="1" dirty="0" smtClean="0"/>
              <a:t>Sostenibilidad. </a:t>
            </a:r>
          </a:p>
          <a:p>
            <a:r>
              <a:rPr lang="es-CO" sz="2400" dirty="0" smtClean="0"/>
              <a:t> 3.14 </a:t>
            </a:r>
            <a:r>
              <a:rPr lang="es-CO" sz="2400" b="1" dirty="0" smtClean="0"/>
              <a:t>Transparencia</a:t>
            </a:r>
            <a:r>
              <a:rPr lang="es-CO" sz="2400" dirty="0" smtClean="0"/>
              <a:t>. </a:t>
            </a:r>
          </a:p>
          <a:p>
            <a:r>
              <a:rPr lang="es-CO" sz="2400" dirty="0" smtClean="0"/>
              <a:t> 3.15 </a:t>
            </a:r>
            <a:r>
              <a:rPr lang="es-CO" sz="2400" b="1" dirty="0" smtClean="0"/>
              <a:t>Descentralización administrativa</a:t>
            </a:r>
            <a:r>
              <a:rPr lang="es-CO" sz="2400" dirty="0" smtClean="0"/>
              <a:t>. </a:t>
            </a:r>
          </a:p>
          <a:p>
            <a:r>
              <a:rPr lang="es-CO" sz="2400" dirty="0" smtClean="0"/>
              <a:t> 3.16 </a:t>
            </a:r>
            <a:r>
              <a:rPr lang="es-CO" sz="2400" b="1" dirty="0" smtClean="0"/>
              <a:t>Complementariedad y concurrencia</a:t>
            </a:r>
            <a:r>
              <a:rPr lang="es-CO" sz="2400" dirty="0" smtClean="0"/>
              <a:t>. </a:t>
            </a:r>
          </a:p>
          <a:p>
            <a:r>
              <a:rPr lang="es-CO" sz="2400" dirty="0" smtClean="0"/>
              <a:t> 3.17 </a:t>
            </a:r>
            <a:r>
              <a:rPr lang="es-CO" sz="2400" b="1" dirty="0" smtClean="0"/>
              <a:t>Corresponsabilidad</a:t>
            </a:r>
            <a:r>
              <a:rPr lang="es-CO" sz="2400" dirty="0" smtClean="0"/>
              <a:t>. </a:t>
            </a:r>
          </a:p>
          <a:p>
            <a:r>
              <a:rPr lang="es-CO" sz="2400" dirty="0" smtClean="0"/>
              <a:t> 3.18 </a:t>
            </a:r>
            <a:r>
              <a:rPr lang="es-CO" sz="2400" b="1" dirty="0" err="1" smtClean="0"/>
              <a:t>Irrenunciabilidad</a:t>
            </a:r>
            <a:r>
              <a:rPr lang="es-CO" sz="2400" dirty="0" smtClean="0"/>
              <a:t>. </a:t>
            </a:r>
          </a:p>
          <a:p>
            <a:endParaRPr lang="es-CO" sz="2400" dirty="0" smtClean="0"/>
          </a:p>
          <a:p>
            <a:r>
              <a:rPr lang="es-CO" sz="2400" dirty="0" smtClean="0"/>
              <a:t> </a:t>
            </a:r>
            <a:endParaRPr lang="es-CO" sz="3200" dirty="0" smtClean="0">
              <a:effectLst>
                <a:outerShdw blurRad="38100" dist="38100" dir="2700000" algn="tl">
                  <a:srgbClr val="000000">
                    <a:alpha val="43137"/>
                  </a:srgbClr>
                </a:outerShdw>
              </a:effectLst>
            </a:endParaRPr>
          </a:p>
          <a:p>
            <a:endParaRPr lang="es-CO" sz="3200" dirty="0" smtClean="0">
              <a:effectLst>
                <a:outerShdw blurRad="38100" dist="38100" dir="2700000" algn="tl">
                  <a:srgbClr val="000000">
                    <a:alpha val="43137"/>
                  </a:srgbClr>
                </a:outerShdw>
              </a:effectLst>
            </a:endParaRPr>
          </a:p>
          <a:p>
            <a:endParaRPr lang="es-C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64714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89273" y="1412776"/>
            <a:ext cx="8208912" cy="2431435"/>
          </a:xfrm>
          <a:prstGeom prst="rect">
            <a:avLst/>
          </a:prstGeom>
        </p:spPr>
        <p:txBody>
          <a:bodyPr wrap="square">
            <a:spAutoFit/>
          </a:bodyPr>
          <a:lstStyle/>
          <a:p>
            <a:pPr algn="ctr"/>
            <a:r>
              <a:rPr lang="es-ES" sz="3200" b="1" dirty="0" smtClean="0">
                <a:effectLst>
                  <a:outerShdw blurRad="38100" dist="38100" dir="2700000" algn="tl">
                    <a:srgbClr val="000000">
                      <a:alpha val="43137"/>
                    </a:srgbClr>
                  </a:outerShdw>
                </a:effectLst>
              </a:rPr>
              <a:t>Ley </a:t>
            </a:r>
            <a:r>
              <a:rPr lang="es-ES" sz="3200" b="1" dirty="0">
                <a:effectLst>
                  <a:outerShdw blurRad="38100" dist="38100" dir="2700000" algn="tl">
                    <a:srgbClr val="000000">
                      <a:alpha val="43137"/>
                    </a:srgbClr>
                  </a:outerShdw>
                </a:effectLst>
              </a:rPr>
              <a:t>1438 de </a:t>
            </a:r>
            <a:r>
              <a:rPr lang="es-ES" sz="3200" b="1" dirty="0" smtClean="0">
                <a:effectLst>
                  <a:outerShdw blurRad="38100" dist="38100" dir="2700000" algn="tl">
                    <a:srgbClr val="000000">
                      <a:alpha val="43137"/>
                    </a:srgbClr>
                  </a:outerShdw>
                </a:effectLst>
              </a:rPr>
              <a:t>2011</a:t>
            </a:r>
            <a:r>
              <a:rPr lang="es-ES" sz="3200" b="1" dirty="0">
                <a:effectLst>
                  <a:outerShdw blurRad="38100" dist="38100" dir="2700000" algn="tl">
                    <a:srgbClr val="000000">
                      <a:alpha val="43137"/>
                    </a:srgbClr>
                  </a:outerShdw>
                </a:effectLst>
              </a:rPr>
              <a:t> </a:t>
            </a:r>
            <a:r>
              <a:rPr lang="es-ES" sz="3200" b="1" dirty="0" smtClean="0">
                <a:effectLst>
                  <a:outerShdw blurRad="38100" dist="38100" dir="2700000" algn="tl">
                    <a:srgbClr val="000000">
                      <a:alpha val="43137"/>
                    </a:srgbClr>
                  </a:outerShdw>
                </a:effectLst>
              </a:rPr>
              <a:t>art. 3</a:t>
            </a:r>
            <a:endParaRPr lang="es-CO" sz="3200" b="1" dirty="0">
              <a:effectLst>
                <a:outerShdw blurRad="38100" dist="38100" dir="2700000" algn="tl">
                  <a:srgbClr val="000000">
                    <a:alpha val="43137"/>
                  </a:srgbClr>
                </a:outerShdw>
              </a:effectLst>
            </a:endParaRPr>
          </a:p>
          <a:p>
            <a:r>
              <a:rPr lang="es-CO" sz="2400" dirty="0" smtClean="0"/>
              <a:t> </a:t>
            </a:r>
          </a:p>
          <a:p>
            <a:endParaRPr lang="es-CO" sz="2400" dirty="0" smtClean="0"/>
          </a:p>
          <a:p>
            <a:r>
              <a:rPr lang="es-CO" sz="2400" dirty="0" smtClean="0"/>
              <a:t>3.19 </a:t>
            </a:r>
            <a:r>
              <a:rPr lang="es-CO" sz="2400" b="1" dirty="0" err="1" smtClean="0"/>
              <a:t>Intersectorialidad</a:t>
            </a:r>
            <a:r>
              <a:rPr lang="es-CO" sz="2400" dirty="0" smtClean="0"/>
              <a:t>. </a:t>
            </a:r>
          </a:p>
          <a:p>
            <a:r>
              <a:rPr lang="es-CO" sz="2400" dirty="0" smtClean="0"/>
              <a:t> 3.20 </a:t>
            </a:r>
            <a:r>
              <a:rPr lang="es-CO" sz="2400" b="1" dirty="0" smtClean="0"/>
              <a:t>Prevención</a:t>
            </a:r>
            <a:r>
              <a:rPr lang="es-CO" sz="2400" dirty="0" smtClean="0"/>
              <a:t>. </a:t>
            </a:r>
          </a:p>
          <a:p>
            <a:r>
              <a:rPr lang="es-CO" sz="2400" dirty="0" smtClean="0"/>
              <a:t> 3.21 </a:t>
            </a:r>
            <a:r>
              <a:rPr lang="es-CO" sz="2400" b="1" dirty="0" smtClean="0"/>
              <a:t>Continuidad</a:t>
            </a:r>
            <a:r>
              <a:rPr lang="es-CO" sz="2400" dirty="0" smtClean="0"/>
              <a:t>. </a:t>
            </a:r>
            <a:endParaRPr lang="es-C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997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310BE9327ABB1E469C8F2B973ABFD8C2" ma:contentTypeVersion="0" ma:contentTypeDescription="Crear nuevo documento." ma:contentTypeScope="" ma:versionID="b4277c9bc129cab333220cc26cf88653">
  <xsd:schema xmlns:xsd="http://www.w3.org/2001/XMLSchema" xmlns:xs="http://www.w3.org/2001/XMLSchema" xmlns:p="http://schemas.microsoft.com/office/2006/metadata/properties" targetNamespace="http://schemas.microsoft.com/office/2006/metadata/properties" ma:root="true" ma:fieldsID="7b4afbcb2487568e4ac3f4426186394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9E37F4-342D-4571-A6B2-68F4AB7F73B8}"/>
</file>

<file path=customXml/itemProps2.xml><?xml version="1.0" encoding="utf-8"?>
<ds:datastoreItem xmlns:ds="http://schemas.openxmlformats.org/officeDocument/2006/customXml" ds:itemID="{18D88219-740C-4B6F-9B6B-EC0CC4ADA32C}"/>
</file>

<file path=customXml/itemProps3.xml><?xml version="1.0" encoding="utf-8"?>
<ds:datastoreItem xmlns:ds="http://schemas.openxmlformats.org/officeDocument/2006/customXml" ds:itemID="{00CC14F7-9806-4A1B-9825-C5BBD6895828}"/>
</file>

<file path=docProps/app.xml><?xml version="1.0" encoding="utf-8"?>
<Properties xmlns="http://schemas.openxmlformats.org/officeDocument/2006/extended-properties" xmlns:vt="http://schemas.openxmlformats.org/officeDocument/2006/docPropsVTypes">
  <TotalTime>2640</TotalTime>
  <Words>1910</Words>
  <Application>Microsoft Office PowerPoint</Application>
  <PresentationFormat>Presentación en pantalla (4:3)</PresentationFormat>
  <Paragraphs>226</Paragraphs>
  <Slides>35</Slides>
  <Notes>0</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Tema de Office</vt:lpstr>
      <vt:lpstr> REGIMEN DE CONTRATACION EMPRESAS SOCIALES DEL ESTADO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lpareja</dc:creator>
  <cp:lastModifiedBy>Luz Mery Muñoz Orozco</cp:lastModifiedBy>
  <cp:revision>220</cp:revision>
  <cp:lastPrinted>2014-04-03T20:13:52Z</cp:lastPrinted>
  <dcterms:created xsi:type="dcterms:W3CDTF">2012-09-03T14:34:27Z</dcterms:created>
  <dcterms:modified xsi:type="dcterms:W3CDTF">2014-11-11T20:21:43Z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0x010100310BE9327ABB1E469C8F2B973ABFD8C2</vt:lpwstr>
  </property>
</Properties>
</file>