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41.xml" ContentType="application/vnd.openxmlformats-officedocument.presentationml.notesSlide+xml"/>
  <Override PartName="/ppt/theme/themeOverride39.xml" ContentType="application/vnd.openxmlformats-officedocument.themeOverride+xml"/>
  <Override PartName="/ppt/theme/themeOverride17.xml" ContentType="application/vnd.openxmlformats-officedocument.themeOverr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theme/themeOverride42.xml" ContentType="application/vnd.openxmlformats-officedocument.themeOverride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customXml/itemProps2.xml" ContentType="application/vnd.openxmlformats-officedocument.customXmlProperties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Default Extension="emf" ContentType="image/x-emf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heme/themeOverride47.xml" ContentType="application/vnd.openxmlformats-officedocument.themeOverride+xml"/>
  <Override PartName="/ppt/slideLayouts/slideLayout10.xml" ContentType="application/vnd.openxmlformats-officedocument.presentationml.slideLayout+xml"/>
  <Override PartName="/ppt/theme/themeOverride36.xml" ContentType="application/vnd.openxmlformats-officedocument.themeOverride+xml"/>
  <Override PartName="/ppt/theme/themeOverride25.xml" ContentType="application/vnd.openxmlformats-officedocument.themeOverr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theme/themeOverride50.xml" ContentType="application/vnd.openxmlformats-officedocument.themeOverr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Default Extension="wmf" ContentType="image/x-wmf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theme/themeOverride38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49.xml" ContentType="application/vnd.openxmlformats-officedocument.themeOverride+xml"/>
  <Override PartName="/ppt/theme/themeOverride27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41.xml" ContentType="application/vnd.openxmlformats-officedocument.themeOverride+xml"/>
  <Override PartName="/ppt/theme/themeOverride52.xml" ContentType="application/vnd.openxmlformats-officedocument.themeOverr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customXml/itemProps1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heme/themeOverride46.xml" ContentType="application/vnd.openxmlformats-officedocument.themeOverr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Default Extension="bin" ContentType="application/vnd.openxmlformats-officedocument.oleObject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notesSlides/notesSlide42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43.xml" ContentType="application/vnd.openxmlformats-officedocument.themeOverride+xml"/>
  <Override PartName="/ppt/theme/themeOverride54.xml" ContentType="application/vnd.openxmlformats-officedocument.themeOverride+xml"/>
  <Override PartName="/ppt/slides/slide78.xml" ContentType="application/vnd.openxmlformats-officedocument.presentationml.sl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notesSlides/notesSlide47.xml" ContentType="application/vnd.openxmlformats-officedocument.presentationml.notesSlide+xml"/>
  <Default Extension="rels" ContentType="application/vnd.openxmlformats-package.relationship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notesSlides/notesSlide36.xml" ContentType="application/vnd.openxmlformats-officedocument.presentationml.notesSlide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48.xml" ContentType="application/vnd.openxmlformats-officedocument.themeOverride+xml"/>
  <Override PartName="/ppt/theme/themeOverride37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51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Default Extension="jpeg" ContentType="image/jpeg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45.xml" ContentType="application/vnd.openxmlformats-officedocument.themeOverride+xml"/>
  <Override PartName="/ppt/theme/themeOverride34.xml" ContentType="application/vnd.openxmlformats-officedocument.themeOverride+xml"/>
  <Default Extension="jpg" ContentType="image/jpeg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49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28.xml" ContentType="application/vnd.openxmlformats-officedocument.themeOverride+xml"/>
  <Override PartName="/ppt/theme/themeOverride53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8" r:id="rId3"/>
    <p:sldMasterId id="2147483700" r:id="rId4"/>
    <p:sldMasterId id="2147483736" r:id="rId5"/>
  </p:sldMasterIdLst>
  <p:notesMasterIdLst>
    <p:notesMasterId r:id="rId91"/>
  </p:notesMasterIdLst>
  <p:sldIdLst>
    <p:sldId id="399" r:id="rId6"/>
    <p:sldId id="401" r:id="rId7"/>
    <p:sldId id="403" r:id="rId8"/>
    <p:sldId id="402" r:id="rId9"/>
    <p:sldId id="404" r:id="rId10"/>
    <p:sldId id="381" r:id="rId11"/>
    <p:sldId id="406" r:id="rId12"/>
    <p:sldId id="408" r:id="rId13"/>
    <p:sldId id="407" r:id="rId14"/>
    <p:sldId id="409" r:id="rId15"/>
    <p:sldId id="410" r:id="rId16"/>
    <p:sldId id="411" r:id="rId17"/>
    <p:sldId id="412" r:id="rId18"/>
    <p:sldId id="413" r:id="rId19"/>
    <p:sldId id="382" r:id="rId20"/>
    <p:sldId id="334" r:id="rId21"/>
    <p:sldId id="383" r:id="rId22"/>
    <p:sldId id="384" r:id="rId23"/>
    <p:sldId id="385" r:id="rId24"/>
    <p:sldId id="39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69" r:id="rId35"/>
    <p:sldId id="370" r:id="rId36"/>
    <p:sldId id="333" r:id="rId37"/>
    <p:sldId id="273" r:id="rId38"/>
    <p:sldId id="258" r:id="rId39"/>
    <p:sldId id="314" r:id="rId40"/>
    <p:sldId id="371" r:id="rId41"/>
    <p:sldId id="315" r:id="rId42"/>
    <p:sldId id="359" r:id="rId43"/>
    <p:sldId id="316" r:id="rId44"/>
    <p:sldId id="317" r:id="rId45"/>
    <p:sldId id="309" r:id="rId46"/>
    <p:sldId id="310" r:id="rId47"/>
    <p:sldId id="311" r:id="rId48"/>
    <p:sldId id="319" r:id="rId49"/>
    <p:sldId id="320" r:id="rId50"/>
    <p:sldId id="372" r:id="rId51"/>
    <p:sldId id="307" r:id="rId52"/>
    <p:sldId id="308" r:id="rId53"/>
    <p:sldId id="274" r:id="rId54"/>
    <p:sldId id="275" r:id="rId55"/>
    <p:sldId id="332" r:id="rId56"/>
    <p:sldId id="276" r:id="rId57"/>
    <p:sldId id="373" r:id="rId58"/>
    <p:sldId id="341" r:id="rId59"/>
    <p:sldId id="342" r:id="rId60"/>
    <p:sldId id="374" r:id="rId61"/>
    <p:sldId id="277" r:id="rId62"/>
    <p:sldId id="321" r:id="rId63"/>
    <p:sldId id="376" r:id="rId64"/>
    <p:sldId id="323" r:id="rId65"/>
    <p:sldId id="280" r:id="rId66"/>
    <p:sldId id="322" r:id="rId67"/>
    <p:sldId id="281" r:id="rId68"/>
    <p:sldId id="352" r:id="rId69"/>
    <p:sldId id="355" r:id="rId70"/>
    <p:sldId id="378" r:id="rId71"/>
    <p:sldId id="284" r:id="rId72"/>
    <p:sldId id="339" r:id="rId73"/>
    <p:sldId id="340" r:id="rId74"/>
    <p:sldId id="324" r:id="rId75"/>
    <p:sldId id="286" r:id="rId76"/>
    <p:sldId id="287" r:id="rId77"/>
    <p:sldId id="328" r:id="rId78"/>
    <p:sldId id="379" r:id="rId79"/>
    <p:sldId id="361" r:id="rId80"/>
    <p:sldId id="363" r:id="rId81"/>
    <p:sldId id="362" r:id="rId82"/>
    <p:sldId id="289" r:id="rId83"/>
    <p:sldId id="290" r:id="rId84"/>
    <p:sldId id="288" r:id="rId85"/>
    <p:sldId id="336" r:id="rId86"/>
    <p:sldId id="330" r:id="rId87"/>
    <p:sldId id="337" r:id="rId88"/>
    <p:sldId id="325" r:id="rId89"/>
    <p:sldId id="338" r:id="rId9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4" autoAdjust="0"/>
    <p:restoredTop sz="98077" autoAdjust="0"/>
  </p:normalViewPr>
  <p:slideViewPr>
    <p:cSldViewPr>
      <p:cViewPr varScale="1">
        <p:scale>
          <a:sx n="104" d="100"/>
          <a:sy n="104" d="100"/>
        </p:scale>
        <p:origin x="7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tableStyles" Target="tableStyle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notesMaster" Target="notesMasters/notesMaster1.xml"/><Relationship Id="rId9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customXml" Target="../customXml/item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viewProps" Target="viewProps.xml"/><Relationship Id="rId98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er\Desktop\Curso%20incertidumbre%201306\desviaci&#243;n%20est&#225;ndar%20de%20la%20muestra%20Vs%20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0" dirty="0" err="1"/>
              <a:t>Desviación</a:t>
            </a:r>
            <a:r>
              <a:rPr lang="en-US" sz="1800" b="0" dirty="0"/>
              <a:t> </a:t>
            </a:r>
            <a:r>
              <a:rPr lang="en-US" sz="1800" b="0" dirty="0" err="1"/>
              <a:t>estándar</a:t>
            </a:r>
            <a:r>
              <a:rPr lang="en-US" sz="1800" b="0" dirty="0"/>
              <a:t> de la media en </a:t>
            </a:r>
            <a:r>
              <a:rPr lang="en-US" sz="1800" b="0" dirty="0" err="1"/>
              <a:t>función</a:t>
            </a:r>
            <a:r>
              <a:rPr lang="en-US" sz="1800" b="0" dirty="0"/>
              <a:t> del </a:t>
            </a:r>
            <a:r>
              <a:rPr lang="en-US" sz="1800" b="0" dirty="0" err="1"/>
              <a:t>tamaño</a:t>
            </a:r>
            <a:r>
              <a:rPr lang="en-US" sz="1800" b="0" dirty="0"/>
              <a:t> de la </a:t>
            </a:r>
            <a:r>
              <a:rPr lang="en-US" sz="1800" b="0" dirty="0" err="1"/>
              <a:t>muestra</a:t>
            </a:r>
            <a:endParaRPr lang="en-US" sz="1800" b="0" dirty="0"/>
          </a:p>
        </c:rich>
      </c:tx>
      <c:layout>
        <c:manualLayout>
          <c:xMode val="edge"/>
          <c:yMode val="edge"/>
          <c:x val="0.1257538924139337"/>
          <c:y val="1.17130289462454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11352343093036"/>
          <c:y val="0.17810004087524911"/>
          <c:w val="0.73108202099737529"/>
          <c:h val="0.68004045475557717"/>
        </c:manualLayout>
      </c:layout>
      <c:scatterChart>
        <c:scatterStyle val="lineMarker"/>
        <c:varyColors val="0"/>
        <c:ser>
          <c:idx val="0"/>
          <c:order val="0"/>
          <c:tx>
            <c:v>Desviación estándar muestral en función del tamaño de la muestra</c:v>
          </c:tx>
          <c:spPr>
            <a:ln w="28575">
              <a:noFill/>
            </a:ln>
          </c:spPr>
          <c:trendline>
            <c:spPr>
              <a:ln w="25400">
                <a:solidFill>
                  <a:srgbClr val="FF0000"/>
                </a:solidFill>
              </a:ln>
            </c:spPr>
            <c:trendlineType val="power"/>
            <c:dispRSqr val="0"/>
            <c:dispEq val="0"/>
          </c:trendline>
          <c:xVal>
            <c:numRef>
              <c:f>Hoja1!$C$5:$C$23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20</c:v>
                </c:pt>
                <c:pt idx="11">
                  <c:v>30</c:v>
                </c:pt>
                <c:pt idx="12">
                  <c:v>40</c:v>
                </c:pt>
                <c:pt idx="13">
                  <c:v>50</c:v>
                </c:pt>
                <c:pt idx="14">
                  <c:v>60</c:v>
                </c:pt>
                <c:pt idx="15">
                  <c:v>70</c:v>
                </c:pt>
                <c:pt idx="16">
                  <c:v>80</c:v>
                </c:pt>
                <c:pt idx="17">
                  <c:v>90</c:v>
                </c:pt>
                <c:pt idx="18">
                  <c:v>100</c:v>
                </c:pt>
              </c:numCache>
            </c:numRef>
          </c:xVal>
          <c:yVal>
            <c:numRef>
              <c:f>Hoja1!$E$5:$E$23</c:f>
              <c:numCache>
                <c:formatCode>General</c:formatCode>
                <c:ptCount val="19"/>
                <c:pt idx="0">
                  <c:v>10</c:v>
                </c:pt>
                <c:pt idx="1">
                  <c:v>7.0710678118654746</c:v>
                </c:pt>
                <c:pt idx="2">
                  <c:v>5.7735026918962582</c:v>
                </c:pt>
                <c:pt idx="3">
                  <c:v>5</c:v>
                </c:pt>
                <c:pt idx="4">
                  <c:v>4.4721359549995796</c:v>
                </c:pt>
                <c:pt idx="5">
                  <c:v>4.0824829046386304</c:v>
                </c:pt>
                <c:pt idx="6">
                  <c:v>3.7796447300922722</c:v>
                </c:pt>
                <c:pt idx="7">
                  <c:v>3.5355339059327373</c:v>
                </c:pt>
                <c:pt idx="8">
                  <c:v>3.3333333333333335</c:v>
                </c:pt>
                <c:pt idx="9">
                  <c:v>3.1622776601683791</c:v>
                </c:pt>
                <c:pt idx="10">
                  <c:v>2.2360679774997898</c:v>
                </c:pt>
                <c:pt idx="11">
                  <c:v>1.8257418583505538</c:v>
                </c:pt>
                <c:pt idx="12">
                  <c:v>1.5811388300841895</c:v>
                </c:pt>
                <c:pt idx="13">
                  <c:v>1.4142135623730949</c:v>
                </c:pt>
                <c:pt idx="14">
                  <c:v>1.2909944487358056</c:v>
                </c:pt>
                <c:pt idx="15">
                  <c:v>1.1952286093343936</c:v>
                </c:pt>
                <c:pt idx="16">
                  <c:v>1.1180339887498949</c:v>
                </c:pt>
                <c:pt idx="17">
                  <c:v>1.0540925533894598</c:v>
                </c:pt>
                <c:pt idx="18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058112"/>
        <c:axId val="227057328"/>
      </c:scatterChart>
      <c:valAx>
        <c:axId val="227058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Número de repeticiones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7057328"/>
        <c:crosses val="autoZero"/>
        <c:crossBetween val="midCat"/>
        <c:majorUnit val="10"/>
      </c:valAx>
      <c:valAx>
        <c:axId val="227057328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CO" sz="1400"/>
                  <a:t>s/√n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705811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89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62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BB3E9-3404-4DC6-B7D6-0DF554D956B0}" type="datetimeFigureOut">
              <a:rPr lang="es-CO" smtClean="0"/>
              <a:t>2015-09-04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148AA-7010-458F-9633-3237DD3CD0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978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3508190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068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243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1661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684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350819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030D81C6-99CE-4EA6-AC03-98C84F6B577F}" type="slidenum">
              <a:rPr lang="es-ES" sz="1200">
                <a:latin typeface="Times New Roman" pitchFamily="18" charset="0"/>
              </a:rPr>
              <a:pPr algn="r"/>
              <a:t>16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21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eaLnBrk="1" hangingPunct="1"/>
            <a:r>
              <a:rPr lang="es-CO" dirty="0" smtClean="0"/>
              <a:t>Definición incertidumbre 22</a:t>
            </a:r>
          </a:p>
          <a:p>
            <a:pPr eaLnBrk="1" hangingPunct="1"/>
            <a:r>
              <a:rPr lang="es-CO" dirty="0" smtClean="0"/>
              <a:t>Resumen de metodología  lámina</a:t>
            </a:r>
            <a:r>
              <a:rPr lang="es-CO" baseline="0" dirty="0" smtClean="0"/>
              <a:t> 26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991571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3508190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CO" baseline="0" dirty="0" smtClean="0"/>
              <a:t>* Desde 1995 han cambiado los nombres de estas organizaciones, originalmente se llamaban:</a:t>
            </a:r>
          </a:p>
          <a:p>
            <a:pPr eaLnBrk="1" hangingPunct="1"/>
            <a:r>
              <a:rPr lang="es-ES" altLang="es-CO" baseline="0" dirty="0" smtClean="0"/>
              <a:t>IFCC:  </a:t>
            </a:r>
            <a:r>
              <a:rPr lang="es-ES_tradnl" altLang="es-CO" sz="1200" u="none" dirty="0" smtClean="0">
                <a:latin typeface="Arial" charset="0"/>
              </a:rPr>
              <a:t>Federación Internacional de Química  Clínica </a:t>
            </a:r>
          </a:p>
          <a:p>
            <a:pPr eaLnBrk="1" hangingPunct="1"/>
            <a:r>
              <a:rPr lang="es-ES_tradnl" altLang="es-CO" sz="1200" u="none" dirty="0" smtClean="0">
                <a:latin typeface="Arial" charset="0"/>
              </a:rPr>
              <a:t>IUPAC: Unión</a:t>
            </a:r>
            <a:r>
              <a:rPr lang="es-ES_tradnl" altLang="es-CO" sz="1200" u="none" baseline="0" dirty="0" smtClean="0">
                <a:latin typeface="Arial" charset="0"/>
              </a:rPr>
              <a:t> </a:t>
            </a:r>
            <a:r>
              <a:rPr lang="es-ES_tradnl" altLang="es-CO" sz="1200" u="none" dirty="0" smtClean="0">
                <a:latin typeface="Arial" charset="0"/>
              </a:rPr>
              <a:t>Internacional de Química pura y Aplicada</a:t>
            </a:r>
          </a:p>
          <a:p>
            <a:pPr eaLnBrk="1" hangingPunct="1"/>
            <a:r>
              <a:rPr lang="es-ES_tradnl" altLang="es-CO" sz="1200" u="none" dirty="0" smtClean="0">
                <a:latin typeface="Arial" charset="0"/>
              </a:rPr>
              <a:t>IUPAP: Unión Internacional de Física Pura y Aplicada</a:t>
            </a:r>
            <a:r>
              <a:rPr lang="es-ES_tradnl" altLang="es-CO" sz="1200" b="1" u="none" dirty="0" smtClean="0">
                <a:latin typeface="Arial" charset="0"/>
              </a:rPr>
              <a:t> </a:t>
            </a:r>
            <a:endParaRPr lang="es-ES_tradnl" altLang="es-CO" sz="1200" u="none" dirty="0" smtClean="0">
              <a:latin typeface="Arial" charset="0"/>
            </a:endParaRPr>
          </a:p>
          <a:p>
            <a:pPr eaLnBrk="1" hangingPunct="1"/>
            <a:endParaRPr lang="es-ES_tradnl" altLang="es-CO" sz="1200" u="none" dirty="0" smtClean="0">
              <a:latin typeface="Arial" charset="0"/>
            </a:endParaRPr>
          </a:p>
          <a:p>
            <a:pPr eaLnBrk="1" hangingPunct="1"/>
            <a:r>
              <a:rPr lang="es-ES" altLang="es-CO" dirty="0" smtClean="0"/>
              <a:t>** En 2005 se unió ILAC a las siete</a:t>
            </a:r>
            <a:r>
              <a:rPr lang="es-ES" altLang="es-CO" baseline="0" dirty="0" smtClean="0"/>
              <a:t> organizaciones originales</a:t>
            </a:r>
          </a:p>
          <a:p>
            <a:pPr eaLnBrk="1" hangingPunct="1"/>
            <a:endParaRPr lang="es-ES" altLang="es-CO" baseline="0" dirty="0" smtClean="0"/>
          </a:p>
          <a:p>
            <a:pPr eaLnBrk="1" hangingPunct="1"/>
            <a:r>
              <a:rPr lang="es-CO" dirty="0" smtClean="0"/>
              <a:t>Definición incertidumbre 20</a:t>
            </a:r>
          </a:p>
          <a:p>
            <a:pPr eaLnBrk="1" hangingPunct="1"/>
            <a:r>
              <a:rPr lang="es-CO" dirty="0" smtClean="0"/>
              <a:t>Resumen de metodología  lámina</a:t>
            </a:r>
            <a:r>
              <a:rPr lang="es-CO" baseline="0" dirty="0" smtClean="0"/>
              <a:t> 55</a:t>
            </a:r>
            <a:endParaRPr lang="es-CO" dirty="0" smtClean="0"/>
          </a:p>
          <a:p>
            <a:pPr eaLnBrk="1" hangingPunct="1"/>
            <a:r>
              <a:rPr lang="es-ES" altLang="es-CO" baseline="0" dirty="0" smtClean="0"/>
              <a:t> </a:t>
            </a:r>
            <a:endParaRPr lang="es-ES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1847797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030D81C6-99CE-4EA6-AC03-98C84F6B577F}" type="slidenum">
              <a:rPr lang="es-ES" sz="1200">
                <a:latin typeface="Times New Roman" pitchFamily="18" charset="0"/>
              </a:rPr>
              <a:pPr algn="r"/>
              <a:t>32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21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993342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030D81C6-99CE-4EA6-AC03-98C84F6B577F}" type="slidenum">
              <a:rPr lang="es-ES" sz="1200">
                <a:latin typeface="Times New Roman" pitchFamily="18" charset="0"/>
              </a:rPr>
              <a:pPr algn="r"/>
              <a:t>33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21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eaLnBrk="1" hangingPunct="1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43911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1384425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86200" y="8721128"/>
            <a:ext cx="2971800" cy="3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/>
            <a:fld id="{66DF2CBE-8157-4EED-9F5E-72405B32DF34}" type="slidenum">
              <a:rPr lang="es-ES_tradnl" sz="1100">
                <a:latin typeface="Arial Narrow" pitchFamily="34" charset="0"/>
              </a:rPr>
              <a:pPr algn="r"/>
              <a:t>35</a:t>
            </a:fld>
            <a:endParaRPr lang="es-ES_tradnl" sz="1100">
              <a:latin typeface="Arial Narrow" pitchFamily="34" charset="0"/>
            </a:endParaRPr>
          </a:p>
        </p:txBody>
      </p:sp>
      <p:sp>
        <p:nvSpPr>
          <p:cNvPr id="14336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143364" name="2 Marcador de notas"/>
          <p:cNvSpPr>
            <a:spLocks noGrp="1"/>
          </p:cNvSpPr>
          <p:nvPr>
            <p:ph type="body" idx="1"/>
          </p:nvPr>
        </p:nvSpPr>
        <p:spPr>
          <a:xfrm>
            <a:off x="914400" y="4344486"/>
            <a:ext cx="5029200" cy="4114559"/>
          </a:xfrm>
          <a:noFill/>
          <a:ln>
            <a:solidFill>
              <a:srgbClr val="000000"/>
            </a:solidFill>
          </a:ln>
        </p:spPr>
        <p:txBody>
          <a:bodyPr lIns="86049" tIns="43024" rIns="86049" bIns="43024"/>
          <a:lstStyle/>
          <a:p>
            <a:pPr eaLnBrk="1" hangingPunct="1"/>
            <a:endParaRPr lang="es-CO" smtClean="0"/>
          </a:p>
        </p:txBody>
      </p:sp>
      <p:sp>
        <p:nvSpPr>
          <p:cNvPr id="143365" name="3 Marcador de número de diapositiva"/>
          <p:cNvSpPr txBox="1">
            <a:spLocks noGrp="1"/>
          </p:cNvSpPr>
          <p:nvPr/>
        </p:nvSpPr>
        <p:spPr bwMode="auto">
          <a:xfrm>
            <a:off x="3886200" y="8685754"/>
            <a:ext cx="2971800" cy="4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49" tIns="43024" rIns="86049" bIns="43024" anchor="b"/>
          <a:lstStyle/>
          <a:p>
            <a:pPr algn="r" defTabSz="860427" eaLnBrk="0" hangingPunct="0"/>
            <a:fld id="{0D9D56D7-29E7-4987-A125-F0E1713019B7}" type="slidenum">
              <a:rPr lang="es-ES" sz="1100">
                <a:latin typeface="Times New Roman" pitchFamily="18" charset="0"/>
              </a:rPr>
              <a:pPr algn="r" defTabSz="860427" eaLnBrk="0" hangingPunct="0"/>
              <a:t>35</a:t>
            </a:fld>
            <a:endParaRPr lang="es-ES" sz="11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31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86200" y="8721128"/>
            <a:ext cx="2971800" cy="3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/>
            <a:fld id="{66DF2CBE-8157-4EED-9F5E-72405B32DF34}" type="slidenum">
              <a:rPr lang="es-ES_tradnl" sz="1100">
                <a:latin typeface="Arial Narrow" pitchFamily="34" charset="0"/>
              </a:rPr>
              <a:pPr algn="r"/>
              <a:t>36</a:t>
            </a:fld>
            <a:endParaRPr lang="es-ES_tradnl" sz="1100">
              <a:latin typeface="Arial Narrow" pitchFamily="34" charset="0"/>
            </a:endParaRPr>
          </a:p>
        </p:txBody>
      </p:sp>
      <p:sp>
        <p:nvSpPr>
          <p:cNvPr id="14336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143364" name="2 Marcador de notas"/>
          <p:cNvSpPr>
            <a:spLocks noGrp="1"/>
          </p:cNvSpPr>
          <p:nvPr>
            <p:ph type="body" idx="1"/>
          </p:nvPr>
        </p:nvSpPr>
        <p:spPr>
          <a:xfrm>
            <a:off x="914400" y="4344486"/>
            <a:ext cx="5029200" cy="4114559"/>
          </a:xfrm>
          <a:noFill/>
          <a:ln>
            <a:solidFill>
              <a:srgbClr val="000000"/>
            </a:solidFill>
          </a:ln>
        </p:spPr>
        <p:txBody>
          <a:bodyPr lIns="86049" tIns="43024" rIns="86049" bIns="43024"/>
          <a:lstStyle/>
          <a:p>
            <a:pPr eaLnBrk="1" hangingPunct="1"/>
            <a:endParaRPr lang="es-CO" smtClean="0"/>
          </a:p>
        </p:txBody>
      </p:sp>
      <p:sp>
        <p:nvSpPr>
          <p:cNvPr id="143365" name="3 Marcador de número de diapositiva"/>
          <p:cNvSpPr txBox="1">
            <a:spLocks noGrp="1"/>
          </p:cNvSpPr>
          <p:nvPr/>
        </p:nvSpPr>
        <p:spPr bwMode="auto">
          <a:xfrm>
            <a:off x="3886200" y="8685754"/>
            <a:ext cx="2971800" cy="4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49" tIns="43024" rIns="86049" bIns="43024" anchor="b"/>
          <a:lstStyle/>
          <a:p>
            <a:pPr algn="r" defTabSz="860427" eaLnBrk="0" hangingPunct="0"/>
            <a:fld id="{0D9D56D7-29E7-4987-A125-F0E1713019B7}" type="slidenum">
              <a:rPr lang="es-ES" sz="1100">
                <a:latin typeface="Times New Roman" pitchFamily="18" charset="0"/>
              </a:rPr>
              <a:pPr algn="r" defTabSz="860427" eaLnBrk="0" hangingPunct="0"/>
              <a:t>36</a:t>
            </a:fld>
            <a:endParaRPr lang="es-ES" sz="11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01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6200" y="8721128"/>
            <a:ext cx="2971800" cy="3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/>
            <a:fld id="{22C74EB5-7CFF-4D41-A519-EB4D301E54D0}" type="slidenum">
              <a:rPr lang="es-ES_tradnl" sz="1100">
                <a:latin typeface="Arial Narrow" pitchFamily="34" charset="0"/>
              </a:rPr>
              <a:pPr algn="r"/>
              <a:t>37</a:t>
            </a:fld>
            <a:endParaRPr lang="es-ES_tradnl" sz="1100">
              <a:latin typeface="Arial Narrow" pitchFamily="34" charset="0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3886200" y="8685754"/>
            <a:ext cx="2971800" cy="4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49" tIns="43024" rIns="86049" bIns="43024" anchor="b"/>
          <a:lstStyle/>
          <a:p>
            <a:pPr algn="r" defTabSz="860427" eaLnBrk="0" hangingPunct="0"/>
            <a:fld id="{066FC6DE-6D82-448E-B70A-A0F676B0E315}" type="slidenum">
              <a:rPr lang="es-ES" sz="1100">
                <a:latin typeface="Times New Roman" pitchFamily="18" charset="0"/>
              </a:rPr>
              <a:pPr algn="r" defTabSz="860427" eaLnBrk="0" hangingPunct="0"/>
              <a:t>37</a:t>
            </a:fld>
            <a:endParaRPr lang="es-ES" sz="1100">
              <a:latin typeface="Times New Roman" pitchFamily="18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486"/>
            <a:ext cx="5029200" cy="4114559"/>
          </a:xfrm>
          <a:noFill/>
          <a:ln>
            <a:solidFill>
              <a:srgbClr val="000000"/>
            </a:solidFill>
          </a:ln>
        </p:spPr>
        <p:txBody>
          <a:bodyPr lIns="86049" tIns="43024" rIns="86049" bIns="43024"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254534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6200" y="8721128"/>
            <a:ext cx="2971800" cy="3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/>
            <a:fld id="{22C74EB5-7CFF-4D41-A519-EB4D301E54D0}" type="slidenum">
              <a:rPr lang="es-ES_tradnl" sz="1100">
                <a:latin typeface="Arial Narrow" pitchFamily="34" charset="0"/>
              </a:rPr>
              <a:pPr algn="r"/>
              <a:t>38</a:t>
            </a:fld>
            <a:endParaRPr lang="es-ES_tradnl" sz="1100">
              <a:latin typeface="Arial Narrow" pitchFamily="34" charset="0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3886200" y="8685754"/>
            <a:ext cx="2971800" cy="4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49" tIns="43024" rIns="86049" bIns="43024" anchor="b"/>
          <a:lstStyle/>
          <a:p>
            <a:pPr algn="r" defTabSz="860427" eaLnBrk="0" hangingPunct="0"/>
            <a:fld id="{066FC6DE-6D82-448E-B70A-A0F676B0E315}" type="slidenum">
              <a:rPr lang="es-ES" sz="1100">
                <a:latin typeface="Times New Roman" pitchFamily="18" charset="0"/>
              </a:rPr>
              <a:pPr algn="r" defTabSz="860427" eaLnBrk="0" hangingPunct="0"/>
              <a:t>38</a:t>
            </a:fld>
            <a:endParaRPr lang="es-ES" sz="1100">
              <a:latin typeface="Times New Roman" pitchFamily="18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486"/>
            <a:ext cx="5029200" cy="4114559"/>
          </a:xfrm>
          <a:noFill/>
          <a:ln>
            <a:solidFill>
              <a:srgbClr val="000000"/>
            </a:solidFill>
          </a:ln>
        </p:spPr>
        <p:txBody>
          <a:bodyPr lIns="86049" tIns="43024" rIns="86049" bIns="43024"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1336364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6200" y="8721128"/>
            <a:ext cx="2971800" cy="3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8" tIns="46049" rIns="92098" bIns="46049" anchor="b"/>
          <a:lstStyle/>
          <a:p>
            <a:pPr algn="r"/>
            <a:fld id="{22C74EB5-7CFF-4D41-A519-EB4D301E54D0}" type="slidenum">
              <a:rPr lang="es-ES_tradnl" sz="1200">
                <a:latin typeface="Arial Narrow" pitchFamily="34" charset="0"/>
              </a:rPr>
              <a:pPr algn="r"/>
              <a:t>39</a:t>
            </a:fld>
            <a:endParaRPr lang="es-ES_tradnl" sz="1200">
              <a:latin typeface="Arial Narrow" pitchFamily="34" charset="0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3886200" y="8685754"/>
            <a:ext cx="2971800" cy="4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26" tIns="45812" rIns="91626" bIns="45812" anchor="b"/>
          <a:lstStyle/>
          <a:p>
            <a:pPr algn="r" defTabSz="916183" eaLnBrk="0" hangingPunct="0"/>
            <a:fld id="{066FC6DE-6D82-448E-B70A-A0F676B0E315}" type="slidenum">
              <a:rPr lang="es-ES" sz="1200">
                <a:latin typeface="Times New Roman" pitchFamily="18" charset="0"/>
              </a:rPr>
              <a:pPr algn="r" defTabSz="916183" eaLnBrk="0" hangingPunct="0"/>
              <a:t>39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solidFill>
            <a:srgbClr val="FFFFFF"/>
          </a:solidFill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486"/>
            <a:ext cx="5029200" cy="4114559"/>
          </a:xfrm>
          <a:noFill/>
          <a:ln>
            <a:solidFill>
              <a:srgbClr val="000000"/>
            </a:solidFill>
          </a:ln>
        </p:spPr>
        <p:txBody>
          <a:bodyPr lIns="91626" tIns="45812" rIns="91626" bIns="45812"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4266225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721128"/>
            <a:ext cx="2971800" cy="38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E7F1AA-F1CE-4C6D-B615-E9E5FDF3A772}" type="slidenum">
              <a:rPr lang="es-ES_tradnl" sz="1200">
                <a:latin typeface="Arial Narrow" pitchFamily="34" charset="0"/>
              </a:rPr>
              <a:pPr algn="r"/>
              <a:t>45</a:t>
            </a:fld>
            <a:endParaRPr lang="es-ES_tradnl" sz="1200">
              <a:latin typeface="Arial Narrow" pitchFamily="34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6200" y="8685754"/>
            <a:ext cx="2971800" cy="4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71" tIns="45485" rIns="90971" bIns="45485" anchor="b"/>
          <a:lstStyle/>
          <a:p>
            <a:pPr algn="r" defTabSz="909638" eaLnBrk="0" hangingPunct="0"/>
            <a:fld id="{6F1F99E9-2E32-4534-BE7F-928894B6DD5A}" type="slidenum">
              <a:rPr lang="es-ES" sz="1200">
                <a:solidFill>
                  <a:schemeClr val="tx1"/>
                </a:solidFill>
                <a:latin typeface="Times New Roman" pitchFamily="18" charset="0"/>
              </a:rPr>
              <a:pPr algn="r" defTabSz="909638" eaLnBrk="0" hangingPunct="0"/>
              <a:t>45</a:t>
            </a:fld>
            <a:endParaRPr lang="es-E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solidFill>
            <a:srgbClr val="FFFFFF"/>
          </a:solidFill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486"/>
            <a:ext cx="5029200" cy="4114559"/>
          </a:xfrm>
          <a:noFill/>
          <a:ln>
            <a:solidFill>
              <a:srgbClr val="000000"/>
            </a:solidFill>
          </a:ln>
        </p:spPr>
        <p:txBody>
          <a:bodyPr lIns="90971" tIns="45485" rIns="90971" bIns="45485"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315865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721128"/>
            <a:ext cx="2971800" cy="38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E7F1AA-F1CE-4C6D-B615-E9E5FDF3A772}" type="slidenum">
              <a:rPr lang="es-ES_tradnl" sz="1200">
                <a:latin typeface="Arial Narrow" pitchFamily="34" charset="0"/>
              </a:rPr>
              <a:pPr algn="r"/>
              <a:t>46</a:t>
            </a:fld>
            <a:endParaRPr lang="es-ES_tradnl" sz="1200">
              <a:latin typeface="Arial Narrow" pitchFamily="34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6200" y="8685754"/>
            <a:ext cx="2971800" cy="4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71" tIns="45485" rIns="90971" bIns="45485" anchor="b"/>
          <a:lstStyle/>
          <a:p>
            <a:pPr algn="r" defTabSz="909638" eaLnBrk="0" hangingPunct="0"/>
            <a:fld id="{6F1F99E9-2E32-4534-BE7F-928894B6DD5A}" type="slidenum">
              <a:rPr lang="es-ES" sz="1200">
                <a:solidFill>
                  <a:schemeClr val="tx1"/>
                </a:solidFill>
                <a:latin typeface="Times New Roman" pitchFamily="18" charset="0"/>
              </a:rPr>
              <a:pPr algn="r" defTabSz="909638" eaLnBrk="0" hangingPunct="0"/>
              <a:t>46</a:t>
            </a:fld>
            <a:endParaRPr lang="es-E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solidFill>
            <a:srgbClr val="FFFFFF"/>
          </a:solidFill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486"/>
            <a:ext cx="5029200" cy="4114559"/>
          </a:xfrm>
          <a:noFill/>
          <a:ln>
            <a:solidFill>
              <a:srgbClr val="000000"/>
            </a:solidFill>
          </a:ln>
        </p:spPr>
        <p:txBody>
          <a:bodyPr lIns="90971" tIns="45485" rIns="90971" bIns="45485"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607577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6200" y="8721128"/>
            <a:ext cx="2971800" cy="3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/>
            <a:fld id="{6084E0E7-B047-4AF5-B323-15055E9936C5}" type="slidenum">
              <a:rPr lang="es-ES_tradnl" sz="1100">
                <a:latin typeface="Arial Narrow" pitchFamily="34" charset="0"/>
              </a:rPr>
              <a:pPr algn="r"/>
              <a:t>47</a:t>
            </a:fld>
            <a:endParaRPr lang="es-ES_tradnl" sz="1100">
              <a:latin typeface="Arial Narrow" pitchFamily="34" charset="0"/>
            </a:endParaRPr>
          </a:p>
        </p:txBody>
      </p:sp>
      <p:sp>
        <p:nvSpPr>
          <p:cNvPr id="140291" name="Rectangle 7"/>
          <p:cNvSpPr txBox="1">
            <a:spLocks noGrp="1" noChangeArrowheads="1"/>
          </p:cNvSpPr>
          <p:nvPr/>
        </p:nvSpPr>
        <p:spPr bwMode="auto">
          <a:xfrm>
            <a:off x="3886200" y="8685754"/>
            <a:ext cx="2971800" cy="4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49" tIns="43024" rIns="86049" bIns="43024" anchor="b"/>
          <a:lstStyle/>
          <a:p>
            <a:pPr algn="r" defTabSz="860427" eaLnBrk="0" hangingPunct="0"/>
            <a:fld id="{42C9265F-23B4-4B6A-AB49-4DD037189561}" type="slidenum">
              <a:rPr lang="es-ES" sz="1100">
                <a:latin typeface="Times New Roman" pitchFamily="18" charset="0"/>
              </a:rPr>
              <a:pPr algn="r" defTabSz="860427" eaLnBrk="0" hangingPunct="0"/>
              <a:t>47</a:t>
            </a:fld>
            <a:endParaRPr lang="es-ES" sz="1100">
              <a:latin typeface="Times New Roman" pitchFamily="18" charset="0"/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30587"/>
          </a:xfrm>
          <a:solidFill>
            <a:srgbClr val="FFFFFF"/>
          </a:solidFill>
          <a:ln/>
        </p:spPr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486"/>
            <a:ext cx="5029200" cy="4114559"/>
          </a:xfrm>
          <a:noFill/>
          <a:ln>
            <a:solidFill>
              <a:srgbClr val="000000"/>
            </a:solidFill>
          </a:ln>
        </p:spPr>
        <p:txBody>
          <a:bodyPr lIns="86049" tIns="43024" rIns="86049" bIns="43024"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801793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58ABF14D-DF06-41D1-B867-0BE2A4D2AEBB}" type="slidenum">
              <a:rPr lang="es-ES" sz="1200">
                <a:latin typeface="Times New Roman" pitchFamily="18" charset="0"/>
              </a:rPr>
              <a:pPr algn="r"/>
              <a:t>49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21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1051035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9769C786-DB17-4EF8-8DCA-E452E3951BF5}" type="slidenum">
              <a:rPr lang="es-ES" sz="1200">
                <a:latin typeface="Times New Roman" pitchFamily="18" charset="0"/>
              </a:rPr>
              <a:pPr algn="r"/>
              <a:t>50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21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224636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1098393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9769C786-DB17-4EF8-8DCA-E452E3951BF5}" type="slidenum">
              <a:rPr lang="es-ES" sz="1200">
                <a:latin typeface="Times New Roman" pitchFamily="18" charset="0"/>
              </a:rPr>
              <a:pPr algn="r"/>
              <a:t>51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21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1553830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D9700A8-86E0-4D02-BE74-A97F2700DA9E}" type="slidenum">
              <a:rPr lang="es-ES" sz="1200">
                <a:latin typeface="Times New Roman" pitchFamily="18" charset="0"/>
              </a:rPr>
              <a:pPr algn="r"/>
              <a:t>52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Tomado de: GUM 3.3.2</a:t>
            </a:r>
          </a:p>
          <a:p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calibración de los recipientes volumétricos de vidrio consiste en determinar el volumen de agua contenida o entregada por el recipiente. Este volumen de agua (V20), se conoce midiendo la masa de agua y determinado su densidad a la temperatura de prueba, para lo cual se mide la masa del recipiente vacío (M1) y después del recipiente lleno con agua destilada hasta la marca de aforo (M2); la diferencia de masa de ambas mediciones será la masa de agua contenida en el recipiente, (</a:t>
            </a:r>
            <a:r>
              <a:rPr lang="es-C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</a:t>
            </a:r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)1. Considerando las correcciones por flotación y la diferencia de temperatura respecto a la temperatura de referencia de 20 °C y la temperatura del recipiente durante las mediciones (TA), </a:t>
            </a:r>
            <a:r>
              <a:rPr lang="es-CO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mensurando </a:t>
            </a:r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V20 se calcula por medio de la siguiente ecuación por lo que constituye el modelo matemático: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0195393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D9700A8-86E0-4D02-BE74-A97F2700DA9E}" type="slidenum">
              <a:rPr lang="es-ES" sz="1200">
                <a:latin typeface="Times New Roman" pitchFamily="18" charset="0"/>
              </a:rPr>
              <a:pPr algn="r"/>
              <a:t>53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Tomado de: GUM 3.3.2</a:t>
            </a:r>
          </a:p>
        </p:txBody>
      </p:sp>
    </p:spTree>
    <p:extLst>
      <p:ext uri="{BB962C8B-B14F-4D97-AF65-F5344CB8AC3E}">
        <p14:creationId xmlns:p14="http://schemas.microsoft.com/office/powerpoint/2010/main" val="34174563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D9700A8-86E0-4D02-BE74-A97F2700DA9E}" type="slidenum">
              <a:rPr lang="es-ES" sz="1200">
                <a:latin typeface="Times New Roman" pitchFamily="18" charset="0"/>
              </a:rPr>
              <a:pPr algn="r"/>
              <a:t>54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Tomado de: GUM 3.3.2</a:t>
            </a:r>
          </a:p>
        </p:txBody>
      </p:sp>
    </p:spTree>
    <p:extLst>
      <p:ext uri="{BB962C8B-B14F-4D97-AF65-F5344CB8AC3E}">
        <p14:creationId xmlns:p14="http://schemas.microsoft.com/office/powerpoint/2010/main" val="33749062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D9700A8-86E0-4D02-BE74-A97F2700DA9E}" type="slidenum">
              <a:rPr lang="es-ES" sz="1200">
                <a:latin typeface="Times New Roman" pitchFamily="18" charset="0"/>
              </a:rPr>
              <a:pPr algn="r"/>
              <a:t>55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Tomado de: GUM 3.3.2</a:t>
            </a:r>
          </a:p>
        </p:txBody>
      </p:sp>
    </p:spTree>
    <p:extLst>
      <p:ext uri="{BB962C8B-B14F-4D97-AF65-F5344CB8AC3E}">
        <p14:creationId xmlns:p14="http://schemas.microsoft.com/office/powerpoint/2010/main" val="2018377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D9700A8-86E0-4D02-BE74-A97F2700DA9E}" type="slidenum">
              <a:rPr lang="es-ES" sz="1200">
                <a:latin typeface="Times New Roman" pitchFamily="18" charset="0"/>
              </a:rPr>
              <a:pPr algn="r"/>
              <a:t>56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Tomado de: GUM 3.3.2</a:t>
            </a:r>
          </a:p>
        </p:txBody>
      </p:sp>
    </p:spTree>
    <p:extLst>
      <p:ext uri="{BB962C8B-B14F-4D97-AF65-F5344CB8AC3E}">
        <p14:creationId xmlns:p14="http://schemas.microsoft.com/office/powerpoint/2010/main" val="39400544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/>
            <a:fld id="{020E57F5-8F5A-4D4C-8D11-1CE188998C5A}" type="slidenum">
              <a:rPr lang="en-US" altLang="ko-KR"/>
              <a:pPr eaLnBrk="1" hangingPunct="1"/>
              <a:t>59</a:t>
            </a:fld>
            <a:endParaRPr lang="en-US" altLang="ko-KR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3509963"/>
            <a:ext cx="0" cy="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34134"/>
            <a:ext cx="1774825" cy="2539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0153230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AF74274-390B-4572-9211-93FC2658946E}" type="slidenum">
              <a:rPr lang="es-ES" sz="1200">
                <a:latin typeface="Times New Roman" pitchFamily="18" charset="0"/>
              </a:rPr>
              <a:pPr algn="r"/>
              <a:t>61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2979559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30 repeticiones GUM G.1.2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62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87702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63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701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30600753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Ver GUM 4.3.1 ; F.2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64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7872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Sesgo instrumental</a:t>
            </a:r>
            <a:r>
              <a:rPr lang="es-CO" baseline="0" dirty="0" smtClean="0"/>
              <a:t> (</a:t>
            </a:r>
            <a:r>
              <a:rPr lang="es-CO" dirty="0" smtClean="0"/>
              <a:t>VIM: 4.20) diferencia entre la media de las indicaciones repetidas y un valor de referencia.</a:t>
            </a:r>
          </a:p>
          <a:p>
            <a:r>
              <a:rPr lang="es-CO" dirty="0" smtClean="0"/>
              <a:t>Método estadístico robusto (17043:3.12) método estadístico insensible a pequeñas desviaciones</a:t>
            </a:r>
            <a:r>
              <a:rPr lang="es-CO" baseline="0" dirty="0" smtClean="0"/>
              <a:t> de las hipótesis de partida de un modelo probabilístico implícito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65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7872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54DD2F33-3011-4F15-B3DB-D6763BB60AA3}" type="slidenum">
              <a:rPr lang="es-ES" sz="1200">
                <a:latin typeface="Times New Roman" pitchFamily="18" charset="0"/>
              </a:rPr>
              <a:pPr algn="r"/>
              <a:t>66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eaLnBrk="1" hangingPunct="1"/>
            <a:r>
              <a:rPr lang="es-MX" dirty="0" smtClean="0"/>
              <a:t>1. GUM G.1.3 nota página 70</a:t>
            </a:r>
          </a:p>
        </p:txBody>
      </p:sp>
    </p:spTree>
    <p:extLst>
      <p:ext uri="{BB962C8B-B14F-4D97-AF65-F5344CB8AC3E}">
        <p14:creationId xmlns:p14="http://schemas.microsoft.com/office/powerpoint/2010/main" val="6538198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« Las correlaciones entre magnitudes de entrada no pueden ignorarse, siempre</a:t>
            </a:r>
            <a:r>
              <a:rPr lang="es-CO" baseline="0" dirty="0" smtClean="0"/>
              <a:t> que existan y sean significativas» </a:t>
            </a:r>
            <a:r>
              <a:rPr lang="es-CO" dirty="0" smtClean="0"/>
              <a:t>GUM 5.2.5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67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93375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GUM F.1.2.3;</a:t>
            </a:r>
            <a:r>
              <a:rPr lang="es-CO" baseline="0" dirty="0" smtClean="0"/>
              <a:t> en la tercera  situación podemos  encontrar  el  ejemplo, de la determinación de  resistencia  por  </a:t>
            </a:r>
            <a:r>
              <a:rPr lang="es-CO" baseline="0" dirty="0" err="1" smtClean="0"/>
              <a:t>voltiamperimétrico</a:t>
            </a:r>
            <a:r>
              <a:rPr lang="es-CO" baseline="0" dirty="0" smtClean="0"/>
              <a:t>, en donde  las incertidumbres  tipo  A elevadas visibilizan la correlación. 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68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49332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69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49332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Las letras en minúsculas</a:t>
            </a:r>
            <a:r>
              <a:rPr lang="es-CO" baseline="0" dirty="0" smtClean="0"/>
              <a:t> indican las estimaciones 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70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9348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789643BB-80FB-4FCC-9A4B-B5BF3B563FE7}" type="slidenum">
              <a:rPr lang="es-ES" sz="1200">
                <a:latin typeface="Times New Roman" pitchFamily="18" charset="0"/>
              </a:rPr>
              <a:pPr algn="r"/>
              <a:t>71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40220174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notas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CO" dirty="0" smtClean="0"/>
                  <a:t>GUM: G.3.4 «…el valor </a:t>
                </a:r>
                <a:r>
                  <a:rPr lang="es-CO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s-CO" baseline="-25000" dirty="0" err="1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s-CO" baseline="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s-CO" i="1" baseline="0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s-CO" baseline="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s-CO" dirty="0" smtClean="0"/>
                  <a:t> para un valor dado de </a:t>
                </a:r>
                <a:r>
                  <a:rPr lang="es-CO" dirty="0" smtClean="0">
                    <a:latin typeface="Times New Roman" pitchFamily="18" charset="0"/>
                    <a:cs typeface="Times New Roman" pitchFamily="18" charset="0"/>
                  </a:rPr>
                  <a:t>p, es igual al valor </a:t>
                </a:r>
                <a:r>
                  <a:rPr lang="es-CO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s-CO" baseline="-25000" dirty="0" err="1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s-CO" baseline="0" dirty="0" smtClean="0">
                    <a:latin typeface="Times New Roman" pitchFamily="18" charset="0"/>
                    <a:cs typeface="Times New Roman" pitchFamily="18" charset="0"/>
                  </a:rPr>
                  <a:t> para el mismo valor de p.</a:t>
                </a:r>
                <a:r>
                  <a:rPr lang="es-CO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s-CO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2 Marcador de notas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CO" dirty="0" smtClean="0"/>
                  <a:t>GUM: G.3.4 «…el valor </a:t>
                </a:r>
                <a:r>
                  <a:rPr lang="es-CO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s-CO" baseline="-25000" dirty="0" err="1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s-CO" baseline="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s-CO" i="0" baseline="0" smtClean="0">
                    <a:latin typeface="Cambria Math"/>
                    <a:ea typeface="Cambria Math"/>
                  </a:rPr>
                  <a:t>∞</a:t>
                </a:r>
                <a:r>
                  <a:rPr lang="es-CO" baseline="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s-CO" dirty="0" smtClean="0"/>
                  <a:t> para un valor dado de </a:t>
                </a:r>
                <a:r>
                  <a:rPr lang="es-CO" dirty="0" smtClean="0">
                    <a:latin typeface="Times New Roman" pitchFamily="18" charset="0"/>
                    <a:cs typeface="Times New Roman" pitchFamily="18" charset="0"/>
                  </a:rPr>
                  <a:t>p, es igual al valor </a:t>
                </a:r>
                <a:r>
                  <a:rPr lang="es-CO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s-CO" baseline="-25000" dirty="0" err="1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s-CO" baseline="0" dirty="0" smtClean="0">
                    <a:latin typeface="Times New Roman" pitchFamily="18" charset="0"/>
                    <a:cs typeface="Times New Roman" pitchFamily="18" charset="0"/>
                  </a:rPr>
                  <a:t> para el mismo valor de p.</a:t>
                </a:r>
                <a:r>
                  <a:rPr lang="es-CO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s-CO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Fallback>
      </mc:AlternateContent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74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55674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JCGM 100 GUM 2008_-1995 with minor corrections en </a:t>
            </a:r>
            <a:r>
              <a:rPr lang="en-US" dirty="0" err="1" smtClean="0"/>
              <a:t>pdf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página</a:t>
            </a:r>
            <a:r>
              <a:rPr lang="en-US" baseline="0" dirty="0" smtClean="0"/>
              <a:t> 80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75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750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35081902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GUM G.4.1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77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6043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4B1B8396-09AF-4EDB-B7CC-BBDC1B115E01}" type="slidenum">
              <a:rPr lang="es-ES" sz="1200">
                <a:latin typeface="Times New Roman" pitchFamily="18" charset="0"/>
              </a:rPr>
              <a:pPr algn="r"/>
              <a:t>78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eaLnBrk="1" hangingPunct="1"/>
            <a:r>
              <a:rPr lang="es-CO" dirty="0" smtClean="0"/>
              <a:t>GUM 	G.4.1</a:t>
            </a:r>
          </a:p>
          <a:p>
            <a:pPr eaLnBrk="1" hangingPunct="1"/>
            <a:r>
              <a:rPr lang="es-CO" dirty="0" smtClean="0"/>
              <a:t>	5.1.3  </a:t>
            </a:r>
          </a:p>
          <a:p>
            <a:pPr eaLnBrk="1" hangingPunct="1"/>
            <a:r>
              <a:rPr lang="es-CO" dirty="0" smtClean="0"/>
              <a:t>	G.4.2</a:t>
            </a:r>
          </a:p>
        </p:txBody>
      </p:sp>
    </p:spTree>
    <p:extLst>
      <p:ext uri="{BB962C8B-B14F-4D97-AF65-F5344CB8AC3E}">
        <p14:creationId xmlns:p14="http://schemas.microsoft.com/office/powerpoint/2010/main" val="20456734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D9700A8-86E0-4D02-BE74-A97F2700DA9E}" type="slidenum">
              <a:rPr lang="es-ES" sz="1200">
                <a:latin typeface="Times New Roman" pitchFamily="18" charset="0"/>
              </a:rPr>
              <a:pPr algn="r"/>
              <a:t>82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5" rIns="90971" bIns="45485"/>
          <a:lstStyle/>
          <a:p>
            <a:pPr eaLnBrk="1" hangingPunct="1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419734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25318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866126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39980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48AA-7010-458F-9633-3237DD3CD04D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9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2555776" y="2130425"/>
            <a:ext cx="5902424" cy="1470025"/>
          </a:xfrm>
        </p:spPr>
        <p:txBody>
          <a:bodyPr>
            <a:normAutofit/>
          </a:bodyPr>
          <a:lstStyle>
            <a:lvl1pPr>
              <a:defRPr sz="7200" b="1">
                <a:latin typeface="Futura Md BT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555776" y="3886200"/>
            <a:ext cx="5904656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  <a:latin typeface="Futura Md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dirty="0" smtClean="0"/>
              <a:t>Subtítulo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3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3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2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9C635-2CCC-4942-85A4-20603B1DE1B2}" type="datetimeFigureOut">
              <a:rPr lang="es-CO" smtClean="0"/>
              <a:t>2015-09-04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2875" y="142875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25795CAA-2284-4D27-9EBB-1B90E21586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3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9C635-2CCC-4942-85A4-20603B1DE1B2}" type="datetimeFigureOut">
              <a:rPr lang="es-CO" smtClean="0"/>
              <a:t>2015-09-04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95CAA-2284-4D27-9EBB-1B90E21586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907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9C635-2CCC-4942-85A4-20603B1DE1B2}" type="datetimeFigureOut">
              <a:rPr lang="es-CO" smtClean="0"/>
              <a:t>2015-09-04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95CAA-2284-4D27-9EBB-1B90E21586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9550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9C635-2CCC-4942-85A4-20603B1DE1B2}" type="datetimeFigureOut">
              <a:rPr lang="es-CO" smtClean="0"/>
              <a:t>2015-09-04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95CAA-2284-4D27-9EBB-1B90E21586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912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9C635-2CCC-4942-85A4-20603B1DE1B2}" type="datetimeFigureOut">
              <a:rPr lang="es-CO" smtClean="0"/>
              <a:t>2015-09-04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95CAA-2284-4D27-9EBB-1B90E21586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528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9C635-2CCC-4942-85A4-20603B1DE1B2}" type="datetimeFigureOut">
              <a:rPr lang="es-CO" smtClean="0"/>
              <a:t>2015-09-04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95CAA-2284-4D27-9EBB-1B90E21586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1939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9C635-2CCC-4942-85A4-20603B1DE1B2}" type="datetimeFigureOut">
              <a:rPr lang="es-CO" smtClean="0"/>
              <a:t>2015-09-04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95CAA-2284-4D27-9EBB-1B90E21586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169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9C635-2CCC-4942-85A4-20603B1DE1B2}" type="datetimeFigureOut">
              <a:rPr lang="es-CO" smtClean="0"/>
              <a:t>2015-09-04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95CAA-2284-4D27-9EBB-1B90E21586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8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1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9C635-2CCC-4942-85A4-20603B1DE1B2}" type="datetimeFigureOut">
              <a:rPr lang="es-CO" smtClean="0"/>
              <a:t>2015-09-04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95CAA-2284-4D27-9EBB-1B90E21586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1007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9C635-2CCC-4942-85A4-20603B1DE1B2}" type="datetimeFigureOut">
              <a:rPr lang="es-CO" smtClean="0"/>
              <a:t>2015-09-04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95CAA-2284-4D27-9EBB-1B90E21586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0766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9C635-2CCC-4942-85A4-20603B1DE1B2}" type="datetimeFigureOut">
              <a:rPr lang="es-CO" smtClean="0"/>
              <a:t>2015-09-04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95CAA-2284-4D27-9EBB-1B90E21586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4746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FE41-2E92-4470-862C-131EBAD93550}" type="datetime1">
              <a:rPr lang="es-ES"/>
              <a:pPr>
                <a:defRPr/>
              </a:pPr>
              <a:t>04/09/2015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D3DB-AD04-4D5C-A016-39950366DE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9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9856-0C22-4ECD-9824-C4117F539391}" type="datetime1">
              <a:rPr lang="es-ES"/>
              <a:pPr>
                <a:defRPr/>
              </a:pPr>
              <a:t>04/09/2015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52C62-43AF-428D-8061-3106B198FB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212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2555776" y="2130425"/>
            <a:ext cx="5902424" cy="1470025"/>
          </a:xfrm>
        </p:spPr>
        <p:txBody>
          <a:bodyPr>
            <a:normAutofit/>
          </a:bodyPr>
          <a:lstStyle>
            <a:lvl1pPr>
              <a:defRPr sz="7200" b="1">
                <a:latin typeface="Futura Md BT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555776" y="3886200"/>
            <a:ext cx="5904656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  <a:latin typeface="Futura Md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dirty="0" smtClean="0"/>
              <a:t>Subtítulo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55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17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69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16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8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37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7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98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69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18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05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2555776" y="2130425"/>
            <a:ext cx="5902424" cy="1470025"/>
          </a:xfrm>
        </p:spPr>
        <p:txBody>
          <a:bodyPr>
            <a:normAutofit/>
          </a:bodyPr>
          <a:lstStyle>
            <a:lvl1pPr>
              <a:defRPr sz="7200" b="1">
                <a:latin typeface="Futura Md BT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555776" y="3886200"/>
            <a:ext cx="5904656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  <a:latin typeface="Futura Md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dirty="0" smtClean="0"/>
              <a:t>Subtítulo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09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39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3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86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02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45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67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26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74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88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8147-2B9D-4495-82D9-5D0CEB96BE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8CA1-65B4-4D1C-AEE3-8818999EA14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23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8147-2B9D-4495-82D9-5D0CEB96BE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8CA1-65B4-4D1C-AEE3-8818999EA14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16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8147-2B9D-4495-82D9-5D0CEB96BE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8CA1-65B4-4D1C-AEE3-8818999EA14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2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37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8147-2B9D-4495-82D9-5D0CEB96BE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8CA1-65B4-4D1C-AEE3-8818999EA14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48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8147-2B9D-4495-82D9-5D0CEB96BE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8CA1-65B4-4D1C-AEE3-8818999EA14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1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8147-2B9D-4495-82D9-5D0CEB96BE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8CA1-65B4-4D1C-AEE3-8818999EA14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80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8147-2B9D-4495-82D9-5D0CEB96BE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8CA1-65B4-4D1C-AEE3-8818999EA14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760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8147-2B9D-4495-82D9-5D0CEB96BE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8CA1-65B4-4D1C-AEE3-8818999EA14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85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8147-2B9D-4495-82D9-5D0CEB96BE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8CA1-65B4-4D1C-AEE3-8818999EA14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24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8147-2B9D-4495-82D9-5D0CEB96BE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8CA1-65B4-4D1C-AEE3-8818999EA14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52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8147-2B9D-4495-82D9-5D0CEB96BE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8CA1-65B4-4D1C-AEE3-8818999EA14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9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CO" dirty="0" smtClean="0">
                <a:solidFill>
                  <a:prstClr val="black">
                    <a:tint val="75000"/>
                  </a:prstClr>
                </a:solidFill>
              </a:rPr>
              <a:t>E1-02-F-20 (2013-05-17)</a:t>
            </a:r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5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1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7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9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2D9C635-2CCC-4942-85A4-20603B1DE1B2}" type="datetimeFigureOut">
              <a:rPr lang="es-CO" smtClean="0"/>
              <a:t>2015-09-04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5795CAA-2284-4D27-9EBB-1B90E21586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046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4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0A118-4530-417F-97ED-E19D60826B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2E31-2DA9-47C0-AA5D-C9E76AA275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0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88147-2B9D-4495-82D9-5D0CEB96BE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2015-09-04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48CA1-65B4-4D1C-AEE3-8818999EA14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7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hyperlink" Target="http://www.bipm.org/en/si/si_brochur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ipm.org/en/bipm/mass/image-ipk.html" TargetMode="Externa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5.png"/><Relationship Id="rId5" Type="http://schemas.openxmlformats.org/officeDocument/2006/relationships/image" Target="../media/image33.png"/><Relationship Id="rId10" Type="http://schemas.openxmlformats.org/officeDocument/2006/relationships/image" Target="../media/image32.wmf"/><Relationship Id="rId4" Type="http://schemas.openxmlformats.org/officeDocument/2006/relationships/notesSlide" Target="../notesSlides/notesSlide31.xml"/><Relationship Id="rId9" Type="http://schemas.openxmlformats.org/officeDocument/2006/relationships/oleObject" Target="../embeddings/oleObject3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4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5.pn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jpeg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16.jpe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3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7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6.wmf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30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15.bin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9.jpeg"/><Relationship Id="rId4" Type="http://schemas.openxmlformats.org/officeDocument/2006/relationships/notesSlide" Target="../notesSlides/notesSlide37.xml"/><Relationship Id="rId9" Type="http://schemas.openxmlformats.org/officeDocument/2006/relationships/hyperlink" Target="http://upload.wikimedia.org/wikipedia/commons/9/9b/Carl_Friedrich_Gauss.jp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2.xml"/><Relationship Id="rId4" Type="http://schemas.openxmlformats.org/officeDocument/2006/relationships/chart" Target="../charts/char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51.jpeg"/><Relationship Id="rId5" Type="http://schemas.openxmlformats.org/officeDocument/2006/relationships/hyperlink" Target="http://upload.wikimedia.org/wikipedia/commons/4/42/William_Sealy_Gosset.jpg" TargetMode="External"/><Relationship Id="rId4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21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61.wmf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0.wmf"/><Relationship Id="rId4" Type="http://schemas.openxmlformats.org/officeDocument/2006/relationships/notesSlide" Target="../notesSlides/notesSlide43.xml"/><Relationship Id="rId9" Type="http://schemas.openxmlformats.org/officeDocument/2006/relationships/oleObject" Target="../embeddings/oleObject24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27.bin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4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32.bin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7.wmf"/><Relationship Id="rId2" Type="http://schemas.openxmlformats.org/officeDocument/2006/relationships/vmlDrawing" Target="../drawings/vmlDrawing13.vml"/><Relationship Id="rId16" Type="http://schemas.openxmlformats.org/officeDocument/2006/relationships/image" Target="../media/image69.wmf"/><Relationship Id="rId1" Type="http://schemas.openxmlformats.org/officeDocument/2006/relationships/themeOverride" Target="../theme/themeOverride40.x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66.wmf"/><Relationship Id="rId4" Type="http://schemas.openxmlformats.org/officeDocument/2006/relationships/notesSlide" Target="../notesSlides/notesSlide47.xml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8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41.x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34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2.wmf"/><Relationship Id="rId2" Type="http://schemas.openxmlformats.org/officeDocument/2006/relationships/vmlDrawing" Target="../drawings/vmlDrawing15.vml"/><Relationship Id="rId1" Type="http://schemas.openxmlformats.org/officeDocument/2006/relationships/themeOverride" Target="../theme/themeOverride4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73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7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5.xml"/><Relationship Id="rId5" Type="http://schemas.openxmlformats.org/officeDocument/2006/relationships/image" Target="../media/image76.png"/><Relationship Id="rId4" Type="http://schemas.openxmlformats.org/officeDocument/2006/relationships/image" Target="../media/image65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46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50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81.wmf"/><Relationship Id="rId2" Type="http://schemas.openxmlformats.org/officeDocument/2006/relationships/vmlDrawing" Target="../drawings/vmlDrawing17.vml"/><Relationship Id="rId1" Type="http://schemas.openxmlformats.org/officeDocument/2006/relationships/themeOverride" Target="../theme/themeOverride47.x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80.wmf"/><Relationship Id="rId4" Type="http://schemas.openxmlformats.org/officeDocument/2006/relationships/notesSlide" Target="../notesSlides/notesSlide51.xml"/><Relationship Id="rId9" Type="http://schemas.openxmlformats.org/officeDocument/2006/relationships/oleObject" Target="../embeddings/oleObject41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48.xml"/><Relationship Id="rId6" Type="http://schemas.openxmlformats.org/officeDocument/2006/relationships/image" Target="../media/image82.png"/><Relationship Id="rId5" Type="http://schemas.openxmlformats.org/officeDocument/2006/relationships/image" Target="../media/image79.wmf"/><Relationship Id="rId4" Type="http://schemas.openxmlformats.org/officeDocument/2006/relationships/oleObject" Target="../embeddings/oleObject4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mlDrawing" Target="../drawings/vmlDrawing19.vml"/><Relationship Id="rId1" Type="http://schemas.openxmlformats.org/officeDocument/2006/relationships/themeOverride" Target="../theme/themeOverride50.xml"/><Relationship Id="rId5" Type="http://schemas.openxmlformats.org/officeDocument/2006/relationships/image" Target="../media/image83.emf"/><Relationship Id="rId4" Type="http://schemas.openxmlformats.org/officeDocument/2006/relationships/package" Target="../embeddings/Hoja_de_c_lculo_de_Microsoft_Excel1.xlsx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89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50.bin"/><Relationship Id="rId2" Type="http://schemas.openxmlformats.org/officeDocument/2006/relationships/vmlDrawing" Target="../drawings/vmlDrawing20.vml"/><Relationship Id="rId16" Type="http://schemas.openxmlformats.org/officeDocument/2006/relationships/image" Target="../media/image62.wmf"/><Relationship Id="rId1" Type="http://schemas.openxmlformats.org/officeDocument/2006/relationships/themeOverride" Target="../theme/themeOverride51.x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86.wmf"/><Relationship Id="rId4" Type="http://schemas.openxmlformats.org/officeDocument/2006/relationships/notesSlide" Target="../notesSlides/notesSlide52.xml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88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7" Type="http://schemas.openxmlformats.org/officeDocument/2006/relationships/image" Target="../media/image9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2.xml"/><Relationship Id="rId6" Type="http://schemas.openxmlformats.org/officeDocument/2006/relationships/image" Target="../media/image91.jpeg"/><Relationship Id="rId5" Type="http://schemas.openxmlformats.org/officeDocument/2006/relationships/image" Target="../media/image90.png"/><Relationship Id="rId4" Type="http://schemas.openxmlformats.org/officeDocument/2006/relationships/image" Target="../media/image700.png"/><Relationship Id="rId9" Type="http://schemas.openxmlformats.org/officeDocument/2006/relationships/image" Target="../media/image94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CuadroTexto"/>
          <p:cNvSpPr txBox="1">
            <a:spLocks noChangeArrowheads="1"/>
          </p:cNvSpPr>
          <p:nvPr/>
        </p:nvSpPr>
        <p:spPr bwMode="auto">
          <a:xfrm>
            <a:off x="1115616" y="2924944"/>
            <a:ext cx="75608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4400" dirty="0" smtClean="0">
                <a:solidFill>
                  <a:prstClr val="white"/>
                </a:solidFill>
                <a:latin typeface="Arial Unicode MS" pitchFamily="34" charset="-128"/>
              </a:rPr>
              <a:t>Nociones de </a:t>
            </a:r>
            <a:endParaRPr lang="es-ES" sz="4400" dirty="0">
              <a:solidFill>
                <a:prstClr val="white"/>
              </a:solidFill>
              <a:latin typeface="Arial Unicode MS" pitchFamily="34" charset="-128"/>
            </a:endParaRPr>
          </a:p>
          <a:p>
            <a:pPr eaLnBrk="1" hangingPunct="1"/>
            <a:r>
              <a:rPr lang="es-ES" sz="4400" dirty="0">
                <a:solidFill>
                  <a:prstClr val="white"/>
                </a:solidFill>
                <a:latin typeface="Arial Unicode MS" pitchFamily="34" charset="-128"/>
              </a:rPr>
              <a:t>Incertidumbre </a:t>
            </a:r>
            <a:r>
              <a:rPr lang="es-ES" sz="3200" dirty="0" smtClean="0">
                <a:solidFill>
                  <a:prstClr val="white"/>
                </a:solidFill>
                <a:latin typeface="Arial Unicode MS" pitchFamily="34" charset="-128"/>
              </a:rPr>
              <a:t>(en las Mediciones)</a:t>
            </a:r>
            <a:endParaRPr lang="es-E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3705582" y="4371494"/>
            <a:ext cx="49685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O" sz="1600" dirty="0" err="1" smtClean="0">
                <a:solidFill>
                  <a:prstClr val="white"/>
                </a:solidFill>
                <a:latin typeface="Futura Std Medium" pitchFamily="34" charset="0"/>
              </a:rPr>
              <a:t>Mayckol</a:t>
            </a:r>
            <a:r>
              <a:rPr lang="es-CO" sz="1600" dirty="0" smtClean="0">
                <a:solidFill>
                  <a:prstClr val="white"/>
                </a:solidFill>
                <a:latin typeface="Futura Std Medium" pitchFamily="34" charset="0"/>
              </a:rPr>
              <a:t> </a:t>
            </a:r>
            <a:r>
              <a:rPr lang="es-CO" sz="1600" dirty="0" err="1" smtClean="0">
                <a:solidFill>
                  <a:prstClr val="white"/>
                </a:solidFill>
                <a:latin typeface="Futura Std Medium" pitchFamily="34" charset="0"/>
              </a:rPr>
              <a:t>Jesid</a:t>
            </a:r>
            <a:r>
              <a:rPr lang="es-CO" sz="1600" dirty="0" smtClean="0">
                <a:solidFill>
                  <a:prstClr val="white"/>
                </a:solidFill>
                <a:latin typeface="Futura Std Medium" pitchFamily="34" charset="0"/>
              </a:rPr>
              <a:t> Morales Castro</a:t>
            </a:r>
            <a:endParaRPr lang="es-CO" sz="1600" dirty="0">
              <a:solidFill>
                <a:prstClr val="white"/>
              </a:solidFill>
              <a:latin typeface="Futura Std Medium" pitchFamily="34" charset="0"/>
            </a:endParaRPr>
          </a:p>
          <a:p>
            <a:pPr eaLnBrk="1" hangingPunct="1"/>
            <a:r>
              <a:rPr lang="es-CO" sz="1600" dirty="0" smtClean="0">
                <a:solidFill>
                  <a:prstClr val="white"/>
                </a:solidFill>
                <a:latin typeface="Futura Std Medium" pitchFamily="34" charset="0"/>
              </a:rPr>
              <a:t>mmorales@inm.gov.co</a:t>
            </a:r>
          </a:p>
        </p:txBody>
      </p:sp>
    </p:spTree>
    <p:extLst>
      <p:ext uri="{BB962C8B-B14F-4D97-AF65-F5344CB8AC3E}">
        <p14:creationId xmlns:p14="http://schemas.microsoft.com/office/powerpoint/2010/main" val="22905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969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9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96944" cy="4248472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3851920" y="3140968"/>
            <a:ext cx="194421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3275856" y="2780928"/>
                <a:ext cx="344453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CO" dirty="0" smtClean="0">
                    <a:solidFill>
                      <a:srgbClr val="FF0000"/>
                    </a:solidFill>
                  </a:rPr>
                  <a:t>Intervalo de Confianza </a:t>
                </a:r>
                <a14:m>
                  <m:oMath xmlns:m="http://schemas.openxmlformats.org/officeDocument/2006/math">
                    <m:r>
                      <a:rPr lang="es-C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C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CO" dirty="0" smtClean="0">
                    <a:solidFill>
                      <a:srgbClr val="FF0000"/>
                    </a:solidFill>
                  </a:rPr>
                  <a:t> = 68,2%</a:t>
                </a:r>
                <a:endParaRPr lang="es-CO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780928"/>
                <a:ext cx="344453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16" t="-8197" r="-531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/>
              <p:cNvSpPr txBox="1"/>
              <p:nvPr/>
            </p:nvSpPr>
            <p:spPr>
              <a:xfrm>
                <a:off x="3203848" y="4221088"/>
                <a:ext cx="357277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CO" dirty="0" smtClean="0">
                    <a:solidFill>
                      <a:srgbClr val="00FF00"/>
                    </a:solidFill>
                  </a:rPr>
                  <a:t>Intervalo de Confianza </a:t>
                </a:r>
                <a14:m>
                  <m:oMath xmlns:m="http://schemas.openxmlformats.org/officeDocument/2006/math">
                    <m:r>
                      <a:rPr lang="es-CO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CO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s-CO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CO" dirty="0" smtClean="0">
                    <a:solidFill>
                      <a:srgbClr val="00FF00"/>
                    </a:solidFill>
                  </a:rPr>
                  <a:t> = 95,4%</a:t>
                </a:r>
                <a:endParaRPr lang="es-CO" dirty="0">
                  <a:solidFill>
                    <a:srgbClr val="00FF00"/>
                  </a:solidFill>
                </a:endParaRPr>
              </a:p>
            </p:txBody>
          </p:sp>
        </mc:Choice>
        <mc:Fallback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221088"/>
                <a:ext cx="357277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36" t="-8197" r="-341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de flecha 8"/>
          <p:cNvCxnSpPr/>
          <p:nvPr/>
        </p:nvCxnSpPr>
        <p:spPr>
          <a:xfrm>
            <a:off x="2843808" y="4581128"/>
            <a:ext cx="3960440" cy="0"/>
          </a:xfrm>
          <a:prstGeom prst="straightConnector1">
            <a:avLst/>
          </a:prstGeom>
          <a:ln>
            <a:solidFill>
              <a:srgbClr val="00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11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96944" cy="4248472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3851920" y="3140968"/>
            <a:ext cx="194421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3275856" y="2780928"/>
                <a:ext cx="344453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CO" dirty="0" smtClean="0">
                    <a:solidFill>
                      <a:srgbClr val="FF0000"/>
                    </a:solidFill>
                  </a:rPr>
                  <a:t>Intervalo de Confianza </a:t>
                </a:r>
                <a14:m>
                  <m:oMath xmlns:m="http://schemas.openxmlformats.org/officeDocument/2006/math">
                    <m:r>
                      <a:rPr lang="es-C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C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CO" dirty="0" smtClean="0">
                    <a:solidFill>
                      <a:srgbClr val="FF0000"/>
                    </a:solidFill>
                  </a:rPr>
                  <a:t> = 68,2%</a:t>
                </a:r>
                <a:endParaRPr lang="es-CO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780928"/>
                <a:ext cx="344453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16" t="-8197" r="-531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/>
              <p:cNvSpPr txBox="1"/>
              <p:nvPr/>
            </p:nvSpPr>
            <p:spPr>
              <a:xfrm>
                <a:off x="3203848" y="4221088"/>
                <a:ext cx="357277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CO" dirty="0" smtClean="0">
                    <a:solidFill>
                      <a:srgbClr val="00FF00"/>
                    </a:solidFill>
                  </a:rPr>
                  <a:t>Intervalo de Confianza </a:t>
                </a:r>
                <a14:m>
                  <m:oMath xmlns:m="http://schemas.openxmlformats.org/officeDocument/2006/math">
                    <m:r>
                      <a:rPr lang="es-CO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CO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s-CO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CO" dirty="0" smtClean="0">
                    <a:solidFill>
                      <a:srgbClr val="00FF00"/>
                    </a:solidFill>
                  </a:rPr>
                  <a:t> = 95,4%</a:t>
                </a:r>
                <a:endParaRPr lang="es-CO" dirty="0">
                  <a:solidFill>
                    <a:srgbClr val="00FF00"/>
                  </a:solidFill>
                </a:endParaRPr>
              </a:p>
            </p:txBody>
          </p:sp>
        </mc:Choice>
        <mc:Fallback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221088"/>
                <a:ext cx="357277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36" t="-8197" r="-341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de flecha 8"/>
          <p:cNvCxnSpPr/>
          <p:nvPr/>
        </p:nvCxnSpPr>
        <p:spPr>
          <a:xfrm>
            <a:off x="2843808" y="4581128"/>
            <a:ext cx="3960440" cy="0"/>
          </a:xfrm>
          <a:prstGeom prst="straightConnector1">
            <a:avLst/>
          </a:prstGeom>
          <a:ln>
            <a:solidFill>
              <a:srgbClr val="00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4816341" y="1124744"/>
            <a:ext cx="4148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dirty="0"/>
              <a:t>¿Por qué </a:t>
            </a:r>
            <a:r>
              <a:rPr lang="es-CO" sz="1050" b="1" dirty="0"/>
              <a:t>±2σ</a:t>
            </a:r>
            <a:r>
              <a:rPr lang="es-CO" sz="1050" dirty="0"/>
              <a:t> y no</a:t>
            </a:r>
            <a:r>
              <a:rPr lang="es-CO" sz="1050" b="1" dirty="0"/>
              <a:t> ±3σ</a:t>
            </a:r>
            <a:r>
              <a:rPr lang="es-CO" sz="1050" dirty="0"/>
              <a:t> o</a:t>
            </a:r>
            <a:r>
              <a:rPr lang="es-CO" sz="1050" b="1" dirty="0"/>
              <a:t> ±4σ</a:t>
            </a:r>
            <a:r>
              <a:rPr lang="es-CO" sz="1050" dirty="0"/>
              <a:t>? </a:t>
            </a:r>
            <a:endParaRPr lang="es-CO" sz="1050" dirty="0" smtClean="0"/>
          </a:p>
          <a:p>
            <a:pPr algn="just"/>
            <a:r>
              <a:rPr lang="es-CO" sz="1050" dirty="0" smtClean="0"/>
              <a:t>Compromiso </a:t>
            </a:r>
            <a:r>
              <a:rPr lang="es-CO" sz="1050" dirty="0"/>
              <a:t>entre incluir la mayoría de los casos habituales dentro del margen de error sin hacerlo demasiado grande para que entren los valores “raros” o dispersos</a:t>
            </a:r>
            <a:r>
              <a:rPr lang="es-CO" sz="1050" dirty="0" smtClean="0"/>
              <a:t>.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5157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96944" cy="4248472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3851920" y="3140968"/>
            <a:ext cx="194421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3275856" y="2780928"/>
                <a:ext cx="344453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CO" dirty="0" smtClean="0">
                    <a:solidFill>
                      <a:srgbClr val="FF0000"/>
                    </a:solidFill>
                  </a:rPr>
                  <a:t>Intervalo de Confianza </a:t>
                </a:r>
                <a14:m>
                  <m:oMath xmlns:m="http://schemas.openxmlformats.org/officeDocument/2006/math">
                    <m:r>
                      <a:rPr lang="es-C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C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CO" dirty="0" smtClean="0">
                    <a:solidFill>
                      <a:srgbClr val="FF0000"/>
                    </a:solidFill>
                  </a:rPr>
                  <a:t> = 68,2%</a:t>
                </a:r>
                <a:endParaRPr lang="es-CO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780928"/>
                <a:ext cx="344453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16" t="-8197" r="-531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/>
              <p:cNvSpPr txBox="1"/>
              <p:nvPr/>
            </p:nvSpPr>
            <p:spPr>
              <a:xfrm>
                <a:off x="3203848" y="4221088"/>
                <a:ext cx="357277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CO" dirty="0" smtClean="0">
                    <a:solidFill>
                      <a:srgbClr val="00FF00"/>
                    </a:solidFill>
                  </a:rPr>
                  <a:t>Intervalo de Confianza </a:t>
                </a:r>
                <a14:m>
                  <m:oMath xmlns:m="http://schemas.openxmlformats.org/officeDocument/2006/math">
                    <m:r>
                      <a:rPr lang="es-CO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CO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s-CO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CO" dirty="0" smtClean="0">
                    <a:solidFill>
                      <a:srgbClr val="00FF00"/>
                    </a:solidFill>
                  </a:rPr>
                  <a:t> = 95,4%</a:t>
                </a:r>
                <a:endParaRPr lang="es-CO" dirty="0">
                  <a:solidFill>
                    <a:srgbClr val="00FF00"/>
                  </a:solidFill>
                </a:endParaRPr>
              </a:p>
            </p:txBody>
          </p:sp>
        </mc:Choice>
        <mc:Fallback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221088"/>
                <a:ext cx="357277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36" t="-8197" r="-341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de flecha 8"/>
          <p:cNvCxnSpPr/>
          <p:nvPr/>
        </p:nvCxnSpPr>
        <p:spPr>
          <a:xfrm>
            <a:off x="2843808" y="4581128"/>
            <a:ext cx="3960440" cy="0"/>
          </a:xfrm>
          <a:prstGeom prst="straightConnector1">
            <a:avLst/>
          </a:prstGeom>
          <a:ln>
            <a:solidFill>
              <a:srgbClr val="00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827584" y="1274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“la talla promedio del hombre colombiano adulto es de 172 cm, con una desviación estándar de 6,75 cm”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4816341" y="1124744"/>
            <a:ext cx="4148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dirty="0"/>
              <a:t>¿Por qué </a:t>
            </a:r>
            <a:r>
              <a:rPr lang="es-CO" sz="1050" b="1" dirty="0"/>
              <a:t>±2σ</a:t>
            </a:r>
            <a:r>
              <a:rPr lang="es-CO" sz="1050" dirty="0"/>
              <a:t> y no</a:t>
            </a:r>
            <a:r>
              <a:rPr lang="es-CO" sz="1050" b="1" dirty="0"/>
              <a:t> ±3σ</a:t>
            </a:r>
            <a:r>
              <a:rPr lang="es-CO" sz="1050" dirty="0"/>
              <a:t> o</a:t>
            </a:r>
            <a:r>
              <a:rPr lang="es-CO" sz="1050" b="1" dirty="0"/>
              <a:t> ±4σ</a:t>
            </a:r>
            <a:r>
              <a:rPr lang="es-CO" sz="1050" dirty="0"/>
              <a:t>? </a:t>
            </a:r>
            <a:endParaRPr lang="es-CO" sz="1050" dirty="0" smtClean="0"/>
          </a:p>
          <a:p>
            <a:pPr algn="just"/>
            <a:r>
              <a:rPr lang="es-CO" sz="1050" dirty="0" smtClean="0"/>
              <a:t>Compromiso </a:t>
            </a:r>
            <a:r>
              <a:rPr lang="es-CO" sz="1050" dirty="0"/>
              <a:t>entre incluir la mayoría de los casos habituales dentro del margen de error sin hacerlo demasiado grande para que entren los valores “raros” o dispersos</a:t>
            </a:r>
            <a:r>
              <a:rPr lang="es-CO" sz="1050" dirty="0" smtClean="0"/>
              <a:t>.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427682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96944" cy="4248472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3851920" y="3140968"/>
            <a:ext cx="194421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3275856" y="2780928"/>
                <a:ext cx="344453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CO" dirty="0" smtClean="0">
                    <a:solidFill>
                      <a:srgbClr val="FF0000"/>
                    </a:solidFill>
                  </a:rPr>
                  <a:t>Intervalo de Confianza </a:t>
                </a:r>
                <a14:m>
                  <m:oMath xmlns:m="http://schemas.openxmlformats.org/officeDocument/2006/math">
                    <m:r>
                      <a:rPr lang="es-C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C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CO" dirty="0" smtClean="0">
                    <a:solidFill>
                      <a:srgbClr val="FF0000"/>
                    </a:solidFill>
                  </a:rPr>
                  <a:t> = 68,2%</a:t>
                </a:r>
                <a:endParaRPr lang="es-CO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780928"/>
                <a:ext cx="344453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16" t="-8197" r="-531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/>
              <p:cNvSpPr txBox="1"/>
              <p:nvPr/>
            </p:nvSpPr>
            <p:spPr>
              <a:xfrm>
                <a:off x="3203848" y="4221088"/>
                <a:ext cx="357277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CO" dirty="0" smtClean="0">
                    <a:solidFill>
                      <a:srgbClr val="00FF00"/>
                    </a:solidFill>
                  </a:rPr>
                  <a:t>Intervalo de Confianza </a:t>
                </a:r>
                <a14:m>
                  <m:oMath xmlns:m="http://schemas.openxmlformats.org/officeDocument/2006/math">
                    <m:r>
                      <a:rPr lang="es-CO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CO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s-CO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CO" dirty="0" smtClean="0">
                    <a:solidFill>
                      <a:srgbClr val="00FF00"/>
                    </a:solidFill>
                  </a:rPr>
                  <a:t> = 95,4%</a:t>
                </a:r>
                <a:endParaRPr lang="es-CO" dirty="0">
                  <a:solidFill>
                    <a:srgbClr val="00FF00"/>
                  </a:solidFill>
                </a:endParaRPr>
              </a:p>
            </p:txBody>
          </p:sp>
        </mc:Choice>
        <mc:Fallback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221088"/>
                <a:ext cx="357277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36" t="-8197" r="-341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de flecha 8"/>
          <p:cNvCxnSpPr/>
          <p:nvPr/>
        </p:nvCxnSpPr>
        <p:spPr>
          <a:xfrm>
            <a:off x="2843808" y="4581128"/>
            <a:ext cx="3960440" cy="0"/>
          </a:xfrm>
          <a:prstGeom prst="straightConnector1">
            <a:avLst/>
          </a:prstGeom>
          <a:ln>
            <a:solidFill>
              <a:srgbClr val="00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683568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/>
              <a:t>“95,4% de los hombres colombianos miden entre 158 y 186 cm”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4816341" y="1124744"/>
            <a:ext cx="4148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dirty="0"/>
              <a:t>¿Por qué </a:t>
            </a:r>
            <a:r>
              <a:rPr lang="es-CO" sz="1050" b="1" dirty="0"/>
              <a:t>±2σ</a:t>
            </a:r>
            <a:r>
              <a:rPr lang="es-CO" sz="1050" dirty="0"/>
              <a:t> y no</a:t>
            </a:r>
            <a:r>
              <a:rPr lang="es-CO" sz="1050" b="1" dirty="0"/>
              <a:t> ±3σ</a:t>
            </a:r>
            <a:r>
              <a:rPr lang="es-CO" sz="1050" dirty="0"/>
              <a:t> o</a:t>
            </a:r>
            <a:r>
              <a:rPr lang="es-CO" sz="1050" b="1" dirty="0"/>
              <a:t> ±4σ</a:t>
            </a:r>
            <a:r>
              <a:rPr lang="es-CO" sz="1050" dirty="0"/>
              <a:t>? </a:t>
            </a:r>
            <a:endParaRPr lang="es-CO" sz="1050" dirty="0" smtClean="0"/>
          </a:p>
          <a:p>
            <a:pPr algn="just"/>
            <a:r>
              <a:rPr lang="es-CO" sz="1050" dirty="0" smtClean="0"/>
              <a:t>Compromiso </a:t>
            </a:r>
            <a:r>
              <a:rPr lang="es-CO" sz="1050" dirty="0"/>
              <a:t>entre incluir la mayoría de los casos habituales dentro del margen de error sin hacerlo demasiado grande para que entren los valores “raros” o dispersos</a:t>
            </a:r>
            <a:r>
              <a:rPr lang="es-CO" sz="1050" dirty="0" smtClean="0"/>
              <a:t>.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1392581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52463" y="1362075"/>
            <a:ext cx="8062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"/>
            </a:pPr>
            <a:endParaRPr lang="es-ES_tradnl" altLang="es-CO" sz="5000" u="none">
              <a:solidFill>
                <a:schemeClr val="tx2"/>
              </a:solidFill>
              <a:latin typeface="Imprint MT Shadow" pitchFamily="82" charset="0"/>
            </a:endParaRPr>
          </a:p>
        </p:txBody>
      </p:sp>
      <p:sp>
        <p:nvSpPr>
          <p:cNvPr id="35845" name="Rectangle 11"/>
          <p:cNvSpPr>
            <a:spLocks noChangeArrowheads="1"/>
          </p:cNvSpPr>
          <p:nvPr/>
        </p:nvSpPr>
        <p:spPr bwMode="auto">
          <a:xfrm>
            <a:off x="569119" y="2060848"/>
            <a:ext cx="8229600" cy="29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/>
            <a:r>
              <a:rPr lang="es-CO" sz="2400" dirty="0" smtClean="0"/>
              <a:t> ¿Qué </a:t>
            </a:r>
            <a:r>
              <a:rPr lang="es-CO" sz="2400" dirty="0"/>
              <a:t>significa,</a:t>
            </a:r>
            <a:r>
              <a:rPr lang="es-CO" sz="2400" b="1" dirty="0"/>
              <a:t> intuitiva y visualmente</a:t>
            </a:r>
            <a:r>
              <a:rPr lang="es-CO" sz="2400" dirty="0"/>
              <a:t>, la “incertidumbre” en una </a:t>
            </a:r>
            <a:r>
              <a:rPr lang="es-CO" sz="2400" dirty="0" smtClean="0"/>
              <a:t>cifra?</a:t>
            </a:r>
            <a:endParaRPr lang="es-CO" sz="2400" dirty="0"/>
          </a:p>
          <a:p>
            <a:pPr marL="342900" indent="-342900">
              <a:lnSpc>
                <a:spcPct val="90000"/>
              </a:lnSpc>
            </a:pPr>
            <a:endParaRPr lang="es-CO" altLang="es-CO" sz="2000" u="none" dirty="0">
              <a:latin typeface="Arial" charset="0"/>
            </a:endParaRPr>
          </a:p>
        </p:txBody>
      </p:sp>
      <p:sp>
        <p:nvSpPr>
          <p:cNvPr id="35846" name="Rectangle 12"/>
          <p:cNvSpPr>
            <a:spLocks noChangeArrowheads="1"/>
          </p:cNvSpPr>
          <p:nvPr/>
        </p:nvSpPr>
        <p:spPr bwMode="auto">
          <a:xfrm>
            <a:off x="1027485" y="1249596"/>
            <a:ext cx="70729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b="1" dirty="0" smtClean="0">
                <a:solidFill>
                  <a:srgbClr val="333399"/>
                </a:solidFill>
                <a:latin typeface="Arial "/>
                <a:ea typeface="+mj-ea"/>
                <a:cs typeface="+mj-cs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7398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D0544F4-8ACA-45CF-B268-3FDE794460BE}" type="slidenum">
              <a:rPr lang="es-ES" sz="1400">
                <a:latin typeface="+mn-lt"/>
              </a:rPr>
              <a:pPr algn="r">
                <a:defRPr/>
              </a:pPr>
              <a:t>16</a:t>
            </a:fld>
            <a:endParaRPr lang="es-ES" sz="1400" dirty="0">
              <a:latin typeface="+mn-lt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9888" y="1004270"/>
            <a:ext cx="8667502" cy="762000"/>
          </a:xfrm>
        </p:spPr>
        <p:txBody>
          <a:bodyPr lIns="92075" tIns="46038" rIns="92075" bIns="46038" anchor="b">
            <a:normAutofit/>
          </a:bodyPr>
          <a:lstStyle/>
          <a:p>
            <a:pPr eaLnBrk="1" hangingPunct="1"/>
            <a:r>
              <a:rPr lang="es-MX" sz="3600" b="1" dirty="0" smtClean="0">
                <a:solidFill>
                  <a:srgbClr val="333399"/>
                </a:solidFill>
                <a:latin typeface="Arial "/>
              </a:rPr>
              <a:t>COMUNICACIÓN    EFECTIVA</a:t>
            </a:r>
            <a:r>
              <a:rPr lang="es-MX" sz="3600" dirty="0" smtClean="0">
                <a:solidFill>
                  <a:srgbClr val="333399"/>
                </a:solidFill>
                <a:latin typeface="Arial "/>
              </a:rPr>
              <a:t> 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9888" y="1766270"/>
            <a:ext cx="7924800" cy="3313113"/>
          </a:xfrm>
        </p:spPr>
        <p:txBody>
          <a:bodyPr lIns="92075" tIns="46038" rIns="92075" bIns="46038">
            <a:normAutofit/>
          </a:bodyPr>
          <a:lstStyle/>
          <a:p>
            <a:pPr marL="457200" lvl="1" indent="0" algn="ctr" eaLnBrk="1" hangingPunct="1">
              <a:buFontTx/>
              <a:buNone/>
            </a:pPr>
            <a:r>
              <a:rPr lang="es-ES_tradnl" b="1" dirty="0" smtClean="0">
                <a:latin typeface="Arial "/>
              </a:rPr>
              <a:t>TODAS LAS PREGUNTAS SON BIENVENIDAS</a:t>
            </a:r>
          </a:p>
        </p:txBody>
      </p:sp>
      <p:pic>
        <p:nvPicPr>
          <p:cNvPr id="6" name="Picture 7" descr="im_carte_hom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221265"/>
            <a:ext cx="4121794" cy="215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5872837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AU" sz="1000" dirty="0" smtClean="0">
                <a:solidFill>
                  <a:schemeClr val="tx1"/>
                </a:solidFill>
              </a:rPr>
              <a:t> </a:t>
            </a:r>
            <a:r>
              <a:rPr lang="es-ES" sz="1000" dirty="0">
                <a:solidFill>
                  <a:schemeClr val="tx1"/>
                </a:solidFill>
              </a:rPr>
              <a:t>http://www.bipm.org/en/si/</a:t>
            </a:r>
          </a:p>
        </p:txBody>
      </p:sp>
    </p:spTree>
    <p:extLst>
      <p:ext uri="{BB962C8B-B14F-4D97-AF65-F5344CB8AC3E}">
        <p14:creationId xmlns:p14="http://schemas.microsoft.com/office/powerpoint/2010/main" val="392860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char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435">
                                            <p:txEl>
                                              <p:char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5">
                                            <p:txEl>
                                              <p:char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4435">
                                            <p:txEl>
                                              <p:char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619921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Instituto Nacional de Metrología de Colombia - Av. Carrera 50 No 26 - 55 Int. 2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Bogotá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D.C. - Colombia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Conmutador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(571)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54 22 22 / 5 88 02 46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contacto@inm.gov.co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Website: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www.inm.gov.co </a:t>
            </a:r>
            <a:endParaRPr lang="es-CO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095024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52000" y="1196752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rgbClr val="D40129"/>
                </a:solidFill>
              </a:rPr>
              <a:t>Generalidades.</a:t>
            </a:r>
            <a:endParaRPr lang="es-CO" sz="2200" b="1" dirty="0">
              <a:solidFill>
                <a:srgbClr val="D4012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2000" y="1645927"/>
            <a:ext cx="828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prstClr val="black"/>
                </a:solidFill>
              </a:rPr>
              <a:t>Sistema Internacional (SI) de unidades.</a:t>
            </a:r>
          </a:p>
          <a:p>
            <a:endParaRPr lang="es-CO" sz="2000" b="1" dirty="0" smtClean="0">
              <a:solidFill>
                <a:prstClr val="black"/>
              </a:solidFill>
            </a:endParaRPr>
          </a:p>
          <a:p>
            <a:endParaRPr lang="es-CO" sz="2000" b="1" dirty="0">
              <a:solidFill>
                <a:prstClr val="black"/>
              </a:solidFill>
            </a:endParaRPr>
          </a:p>
          <a:p>
            <a:endParaRPr lang="es-CO" sz="2000" b="1" dirty="0" smtClean="0">
              <a:solidFill>
                <a:prstClr val="black"/>
              </a:solidFill>
            </a:endParaRPr>
          </a:p>
          <a:p>
            <a:endParaRPr lang="es-CO" sz="2000" b="1" dirty="0">
              <a:solidFill>
                <a:prstClr val="black"/>
              </a:solidFill>
            </a:endParaRPr>
          </a:p>
          <a:p>
            <a:endParaRPr lang="es-CO" sz="2000" b="1" dirty="0" smtClean="0">
              <a:solidFill>
                <a:prstClr val="black"/>
              </a:solidFill>
            </a:endParaRPr>
          </a:p>
          <a:p>
            <a:endParaRPr lang="es-CO" sz="2000" b="1" dirty="0">
              <a:solidFill>
                <a:prstClr val="black"/>
              </a:solidFill>
            </a:endParaRPr>
          </a:p>
          <a:p>
            <a:endParaRPr lang="es-CO" sz="2000" b="1" dirty="0" smtClean="0">
              <a:solidFill>
                <a:prstClr val="black"/>
              </a:solidFill>
            </a:endParaRPr>
          </a:p>
          <a:p>
            <a:endParaRPr lang="es-CO" sz="2000" b="1" dirty="0">
              <a:solidFill>
                <a:prstClr val="black"/>
              </a:solidFill>
            </a:endParaRPr>
          </a:p>
          <a:p>
            <a:endParaRPr lang="es-CO" sz="2000" b="1" dirty="0" smtClean="0">
              <a:solidFill>
                <a:prstClr val="black"/>
              </a:solidFill>
            </a:endParaRPr>
          </a:p>
          <a:p>
            <a:endParaRPr lang="es-CO" sz="2000" b="1" dirty="0">
              <a:solidFill>
                <a:prstClr val="black"/>
              </a:solidFill>
            </a:endParaRPr>
          </a:p>
          <a:p>
            <a:endParaRPr lang="es-CO" sz="2000" b="1" dirty="0" smtClean="0">
              <a:solidFill>
                <a:prstClr val="black"/>
              </a:solidFill>
            </a:endParaRPr>
          </a:p>
          <a:p>
            <a:endParaRPr lang="es-CO" sz="2000" b="1" dirty="0" smtClean="0">
              <a:solidFill>
                <a:prstClr val="black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796570" y="6148212"/>
            <a:ext cx="40324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13" name="25 Grupo"/>
          <p:cNvGrpSpPr/>
          <p:nvPr/>
        </p:nvGrpSpPr>
        <p:grpSpPr>
          <a:xfrm>
            <a:off x="6152745" y="6093557"/>
            <a:ext cx="2991255" cy="757382"/>
            <a:chOff x="6117249" y="6093296"/>
            <a:chExt cx="2991255" cy="757382"/>
          </a:xfrm>
        </p:grpSpPr>
        <p:pic>
          <p:nvPicPr>
            <p:cNvPr id="14" name="28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35173" r="7437" b="38621"/>
            <a:stretch/>
          </p:blipFill>
          <p:spPr>
            <a:xfrm>
              <a:off x="6117249" y="6297259"/>
              <a:ext cx="1473243" cy="349455"/>
            </a:xfrm>
            <a:prstGeom prst="rect">
              <a:avLst/>
            </a:prstGeom>
          </p:spPr>
        </p:pic>
      </p:grpSp>
      <p:cxnSp>
        <p:nvCxnSpPr>
          <p:cNvPr id="5" name="Conector recto 4"/>
          <p:cNvCxnSpPr/>
          <p:nvPr/>
        </p:nvCxnSpPr>
        <p:spPr>
          <a:xfrm flipV="1">
            <a:off x="0" y="6067658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5775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619921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Instituto Nacional de Metrología de Colombia - Av. Carrera 50 No 26 - 55 Int. 2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Bogotá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D.C. - Colombia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Conmutador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(571)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54 22 22 / 5 88 02 46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contacto@inm.gov.co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Website: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www.inm.gov.co </a:t>
            </a:r>
            <a:endParaRPr lang="es-CO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095024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52000" y="1196752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rgbClr val="D40129"/>
                </a:solidFill>
              </a:rPr>
              <a:t>Generalidades.</a:t>
            </a:r>
            <a:endParaRPr lang="es-CO" sz="2200" b="1" dirty="0">
              <a:solidFill>
                <a:srgbClr val="D4012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2000" y="1645927"/>
            <a:ext cx="828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prstClr val="black"/>
                </a:solidFill>
              </a:rPr>
              <a:t>Magnitud física: Longitud.		Unidad: metro (m)</a:t>
            </a:r>
          </a:p>
          <a:p>
            <a:endParaRPr lang="es-CO" sz="2000" b="1" dirty="0">
              <a:solidFill>
                <a:prstClr val="black"/>
              </a:solidFill>
            </a:endParaRPr>
          </a:p>
          <a:p>
            <a:r>
              <a:rPr lang="es-CO" sz="2000" dirty="0">
                <a:solidFill>
                  <a:prstClr val="black"/>
                </a:solidFill>
              </a:rPr>
              <a:t>Longitud que en el vacío recorre la luz durante un 1/299 792 458 de </a:t>
            </a:r>
            <a:r>
              <a:rPr lang="es-CO" sz="2000" dirty="0" smtClean="0">
                <a:solidFill>
                  <a:prstClr val="black"/>
                </a:solidFill>
              </a:rPr>
              <a:t>segundo.</a:t>
            </a:r>
            <a:endParaRPr lang="es-CO" sz="2000" dirty="0">
              <a:solidFill>
                <a:prstClr val="black"/>
              </a:solidFill>
            </a:endParaRPr>
          </a:p>
          <a:p>
            <a:endParaRPr lang="es-CO" sz="2000" b="1" dirty="0" smtClean="0">
              <a:solidFill>
                <a:prstClr val="black"/>
              </a:solidFill>
            </a:endParaRPr>
          </a:p>
          <a:p>
            <a:endParaRPr lang="es-CO" sz="2000" b="1" dirty="0" smtClean="0">
              <a:solidFill>
                <a:prstClr val="black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796570" y="6148212"/>
            <a:ext cx="40324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13" name="25 Grupo"/>
          <p:cNvGrpSpPr/>
          <p:nvPr/>
        </p:nvGrpSpPr>
        <p:grpSpPr>
          <a:xfrm>
            <a:off x="6152745" y="6093557"/>
            <a:ext cx="2991255" cy="757382"/>
            <a:chOff x="6117249" y="6093296"/>
            <a:chExt cx="2991255" cy="757382"/>
          </a:xfrm>
        </p:grpSpPr>
        <p:pic>
          <p:nvPicPr>
            <p:cNvPr id="14" name="28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35173" r="7437" b="38621"/>
            <a:stretch/>
          </p:blipFill>
          <p:spPr>
            <a:xfrm>
              <a:off x="6117249" y="6297259"/>
              <a:ext cx="1473243" cy="349455"/>
            </a:xfrm>
            <a:prstGeom prst="rect">
              <a:avLst/>
            </a:prstGeom>
          </p:spPr>
        </p:pic>
      </p:grpSp>
      <p:cxnSp>
        <p:nvCxnSpPr>
          <p:cNvPr id="5" name="Conector recto 4"/>
          <p:cNvCxnSpPr/>
          <p:nvPr/>
        </p:nvCxnSpPr>
        <p:spPr>
          <a:xfrm flipV="1">
            <a:off x="0" y="6067658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619921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Instituto Nacional de Metrología de Colombia - Av. Carrera 50 No 26 - 55 Int. 2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Bogotá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D.C. - Colombia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Conmutador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(571)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54 22 22 / 5 88 02 46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contacto@inm.gov.co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Website: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www.inm.gov.co </a:t>
            </a:r>
            <a:endParaRPr lang="es-CO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095024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52000" y="1196752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rgbClr val="D40129"/>
                </a:solidFill>
              </a:rPr>
              <a:t>Generalidades.</a:t>
            </a:r>
            <a:endParaRPr lang="es-CO" sz="2200" b="1" dirty="0">
              <a:solidFill>
                <a:srgbClr val="D4012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2000" y="1645927"/>
            <a:ext cx="828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</a:rPr>
              <a:t>Magnitud física</a:t>
            </a:r>
            <a:r>
              <a:rPr lang="es-CO" sz="2000" b="1" dirty="0" smtClean="0">
                <a:solidFill>
                  <a:prstClr val="black"/>
                </a:solidFill>
              </a:rPr>
              <a:t>: Masa.</a:t>
            </a:r>
            <a:r>
              <a:rPr lang="es-CO" sz="2000" b="1" dirty="0">
                <a:solidFill>
                  <a:prstClr val="black"/>
                </a:solidFill>
              </a:rPr>
              <a:t>		Unidad</a:t>
            </a:r>
            <a:r>
              <a:rPr lang="es-CO" sz="2000" b="1" dirty="0" smtClean="0">
                <a:solidFill>
                  <a:prstClr val="black"/>
                </a:solidFill>
              </a:rPr>
              <a:t>: kilogramo (kg).</a:t>
            </a:r>
          </a:p>
          <a:p>
            <a:endParaRPr lang="es-CO" sz="2000" b="1" dirty="0">
              <a:solidFill>
                <a:prstClr val="black"/>
              </a:solidFill>
            </a:endParaRPr>
          </a:p>
          <a:p>
            <a:r>
              <a:rPr lang="es-CO" sz="2000" dirty="0">
                <a:solidFill>
                  <a:prstClr val="black"/>
                </a:solidFill>
              </a:rPr>
              <a:t>Masa del prototipo internacional del kilogramo, adoptado por la Conferencia General de Pesas y Medidas y depositado en la Oficina Internacional de Pesas y Medidas, en </a:t>
            </a:r>
            <a:r>
              <a:rPr lang="es-CO" sz="2000" dirty="0" err="1">
                <a:solidFill>
                  <a:prstClr val="black"/>
                </a:solidFill>
              </a:rPr>
              <a:t>Sèvres</a:t>
            </a:r>
            <a:r>
              <a:rPr lang="es-CO" sz="2000" dirty="0">
                <a:solidFill>
                  <a:prstClr val="black"/>
                </a:solidFill>
              </a:rPr>
              <a:t>, Francia</a:t>
            </a:r>
            <a:r>
              <a:rPr lang="es-CO" sz="2000" dirty="0" smtClean="0">
                <a:solidFill>
                  <a:prstClr val="black"/>
                </a:solidFill>
              </a:rPr>
              <a:t>.</a:t>
            </a:r>
          </a:p>
          <a:p>
            <a:endParaRPr lang="es-CO" sz="2000" dirty="0">
              <a:solidFill>
                <a:prstClr val="black"/>
              </a:solidFill>
            </a:endParaRPr>
          </a:p>
          <a:p>
            <a:r>
              <a:rPr lang="es-CO" sz="2000" dirty="0">
                <a:solidFill>
                  <a:prstClr val="black"/>
                </a:solidFill>
              </a:rPr>
              <a:t>Este prototipo es un cilindro de 39 mm de altura y 39 mm de diámetro de una aleación 90% de platino y 10% de iridio; tiene una densidad de 21 500 kg/m3</a:t>
            </a:r>
            <a:r>
              <a:rPr lang="es-CO" sz="2000" dirty="0" smtClean="0">
                <a:solidFill>
                  <a:prstClr val="black"/>
                </a:solidFill>
              </a:rPr>
              <a:t>.</a:t>
            </a:r>
            <a:endParaRPr lang="es-CO" sz="2000" b="1" dirty="0" smtClean="0">
              <a:solidFill>
                <a:prstClr val="black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796570" y="6148212"/>
            <a:ext cx="40324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13" name="25 Grupo"/>
          <p:cNvGrpSpPr/>
          <p:nvPr/>
        </p:nvGrpSpPr>
        <p:grpSpPr>
          <a:xfrm>
            <a:off x="6152745" y="6093557"/>
            <a:ext cx="2991255" cy="757382"/>
            <a:chOff x="6117249" y="6093296"/>
            <a:chExt cx="2991255" cy="757382"/>
          </a:xfrm>
        </p:grpSpPr>
        <p:pic>
          <p:nvPicPr>
            <p:cNvPr id="14" name="28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35173" r="7437" b="38621"/>
            <a:stretch/>
          </p:blipFill>
          <p:spPr>
            <a:xfrm>
              <a:off x="6117249" y="6297259"/>
              <a:ext cx="1473243" cy="349455"/>
            </a:xfrm>
            <a:prstGeom prst="rect">
              <a:avLst/>
            </a:prstGeom>
          </p:spPr>
        </p:pic>
      </p:grpSp>
      <p:cxnSp>
        <p:nvCxnSpPr>
          <p:cNvPr id="5" name="Conector recto 4"/>
          <p:cNvCxnSpPr/>
          <p:nvPr/>
        </p:nvCxnSpPr>
        <p:spPr>
          <a:xfrm flipV="1">
            <a:off x="0" y="6067658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2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52463" y="1362075"/>
            <a:ext cx="8062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"/>
            </a:pPr>
            <a:endParaRPr lang="es-ES_tradnl" altLang="es-CO" sz="5000" u="none">
              <a:solidFill>
                <a:schemeClr val="tx2"/>
              </a:solidFill>
              <a:latin typeface="Imprint MT Shadow" pitchFamily="8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2340" y="149532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7"/>
          <a:stretch/>
        </p:blipFill>
        <p:spPr>
          <a:xfrm>
            <a:off x="1695512" y="2448278"/>
            <a:ext cx="5976814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619921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Instituto Nacional de Metrología de Colombia - Av. Carrera 50 No 26 - 55 Int. 2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Bogotá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D.C. - Colombia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Conmutador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(571)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54 22 22 / 5 88 02 46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contacto@inm.gov.co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Website: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www.inm.gov.co </a:t>
            </a:r>
            <a:endParaRPr lang="es-CO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095024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52000" y="1196752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rgbClr val="D40129"/>
                </a:solidFill>
              </a:rPr>
              <a:t>Generalidades.</a:t>
            </a:r>
            <a:endParaRPr lang="es-CO" sz="2200" b="1" dirty="0">
              <a:solidFill>
                <a:srgbClr val="D4012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2000" y="1645927"/>
            <a:ext cx="4860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</a:rPr>
              <a:t>Magnitud física</a:t>
            </a:r>
            <a:r>
              <a:rPr lang="es-CO" sz="2000" b="1" dirty="0" smtClean="0">
                <a:solidFill>
                  <a:prstClr val="black"/>
                </a:solidFill>
              </a:rPr>
              <a:t>: Masa.</a:t>
            </a:r>
            <a:r>
              <a:rPr lang="es-CO" sz="2000" b="1" dirty="0">
                <a:solidFill>
                  <a:prstClr val="black"/>
                </a:solidFill>
              </a:rPr>
              <a:t>		</a:t>
            </a:r>
            <a:endParaRPr lang="es-CO" sz="2000" b="1" dirty="0" smtClean="0">
              <a:solidFill>
                <a:prstClr val="black"/>
              </a:solidFill>
            </a:endParaRPr>
          </a:p>
          <a:p>
            <a:r>
              <a:rPr lang="es-CO" sz="2000" b="1" dirty="0" smtClean="0">
                <a:solidFill>
                  <a:prstClr val="black"/>
                </a:solidFill>
              </a:rPr>
              <a:t>Unidad: kilogramo (kg).</a:t>
            </a:r>
          </a:p>
          <a:p>
            <a:endParaRPr lang="es-CO" sz="2000" b="1" dirty="0" smtClean="0">
              <a:solidFill>
                <a:prstClr val="black"/>
              </a:solidFill>
            </a:endParaRPr>
          </a:p>
          <a:p>
            <a:r>
              <a:rPr lang="es-CO" sz="2000" dirty="0" smtClean="0">
                <a:solidFill>
                  <a:prstClr val="black"/>
                </a:solidFill>
              </a:rPr>
              <a:t>Este </a:t>
            </a:r>
            <a:r>
              <a:rPr lang="es-CO" sz="2000" dirty="0">
                <a:solidFill>
                  <a:prstClr val="black"/>
                </a:solidFill>
              </a:rPr>
              <a:t>prototipo es un cilindro de 39 mm de altura y 39 mm de diámetro de una aleación 90% de platino y 10% de iridio; tiene una densidad de 21 500 kg/m3</a:t>
            </a:r>
            <a:r>
              <a:rPr lang="es-CO" sz="2000" dirty="0" smtClean="0">
                <a:solidFill>
                  <a:prstClr val="black"/>
                </a:solidFill>
              </a:rPr>
              <a:t>.</a:t>
            </a:r>
          </a:p>
          <a:p>
            <a:endParaRPr lang="es-CO" sz="2000" b="1" dirty="0" smtClean="0">
              <a:solidFill>
                <a:prstClr val="black"/>
              </a:solidFill>
            </a:endParaRPr>
          </a:p>
          <a:p>
            <a:endParaRPr lang="es-CO" sz="2000" b="1" dirty="0">
              <a:solidFill>
                <a:prstClr val="black"/>
              </a:solidFill>
            </a:endParaRPr>
          </a:p>
          <a:p>
            <a:endParaRPr lang="es-CO" sz="2000" b="1" dirty="0">
              <a:solidFill>
                <a:prstClr val="black"/>
              </a:solidFill>
            </a:endParaRPr>
          </a:p>
          <a:p>
            <a:r>
              <a:rPr lang="es-CO" sz="1600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s-CO" sz="1600" dirty="0" smtClean="0">
                <a:solidFill>
                  <a:prstClr val="black"/>
                </a:solidFill>
                <a:hlinkClick r:id="rId2"/>
              </a:rPr>
              <a:t>www.bipm.org/en/bipm/mass/image-ipk.html</a:t>
            </a:r>
            <a:endParaRPr lang="es-CO" sz="1600" dirty="0" smtClean="0">
              <a:solidFill>
                <a:prstClr val="black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796570" y="6148212"/>
            <a:ext cx="40324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13" name="25 Grupo"/>
          <p:cNvGrpSpPr/>
          <p:nvPr/>
        </p:nvGrpSpPr>
        <p:grpSpPr>
          <a:xfrm>
            <a:off x="6152745" y="6093557"/>
            <a:ext cx="2991255" cy="757382"/>
            <a:chOff x="6117249" y="6093296"/>
            <a:chExt cx="2991255" cy="757382"/>
          </a:xfrm>
        </p:grpSpPr>
        <p:pic>
          <p:nvPicPr>
            <p:cNvPr id="14" name="28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5" name="2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35173" r="7437" b="38621"/>
            <a:stretch/>
          </p:blipFill>
          <p:spPr>
            <a:xfrm>
              <a:off x="6117249" y="6297259"/>
              <a:ext cx="1473243" cy="349455"/>
            </a:xfrm>
            <a:prstGeom prst="rect">
              <a:avLst/>
            </a:prstGeom>
          </p:spPr>
        </p:pic>
      </p:grpSp>
      <p:cxnSp>
        <p:nvCxnSpPr>
          <p:cNvPr id="5" name="Conector recto 4"/>
          <p:cNvCxnSpPr/>
          <p:nvPr/>
        </p:nvCxnSpPr>
        <p:spPr>
          <a:xfrm flipV="1">
            <a:off x="0" y="6067658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82869"/>
            <a:ext cx="3460916" cy="43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619921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Instituto Nacional de Metrología de Colombia - Av. Carrera 50 No 26 - 55 Int. 2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Bogotá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D.C. - Colombia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Conmutador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(571)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54 22 22 / 5 88 02 46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contacto@inm.gov.co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Website: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www.inm.gov.co </a:t>
            </a:r>
            <a:endParaRPr lang="es-CO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095024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52000" y="1196752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rgbClr val="D40129"/>
                </a:solidFill>
              </a:rPr>
              <a:t>Generalidades.</a:t>
            </a:r>
            <a:endParaRPr lang="es-CO" sz="2200" b="1" dirty="0">
              <a:solidFill>
                <a:srgbClr val="D4012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2000" y="1645927"/>
            <a:ext cx="82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</a:rPr>
              <a:t>Magnitud física: </a:t>
            </a:r>
            <a:r>
              <a:rPr lang="es-CO" sz="2000" b="1" dirty="0" smtClean="0">
                <a:solidFill>
                  <a:prstClr val="black"/>
                </a:solidFill>
              </a:rPr>
              <a:t>Tiempo.</a:t>
            </a:r>
            <a:r>
              <a:rPr lang="es-CO" sz="2000" b="1" dirty="0">
                <a:solidFill>
                  <a:prstClr val="black"/>
                </a:solidFill>
              </a:rPr>
              <a:t>		Unidad</a:t>
            </a:r>
            <a:r>
              <a:rPr lang="es-CO" sz="2000" b="1" dirty="0" smtClean="0">
                <a:solidFill>
                  <a:prstClr val="black"/>
                </a:solidFill>
              </a:rPr>
              <a:t>: segundo (s).</a:t>
            </a:r>
          </a:p>
          <a:p>
            <a:endParaRPr lang="es-CO" sz="2000" dirty="0" smtClean="0">
              <a:solidFill>
                <a:prstClr val="black"/>
              </a:solidFill>
            </a:endParaRPr>
          </a:p>
          <a:p>
            <a:r>
              <a:rPr lang="es-CO" sz="2000" dirty="0">
                <a:solidFill>
                  <a:prstClr val="black"/>
                </a:solidFill>
              </a:rPr>
              <a:t>Duración de 9 192 631 770 periodos de la radiación de transición entre los dos niveles </a:t>
            </a:r>
            <a:r>
              <a:rPr lang="es-CO" sz="2000" dirty="0" err="1">
                <a:solidFill>
                  <a:prstClr val="black"/>
                </a:solidFill>
              </a:rPr>
              <a:t>hiperfinos</a:t>
            </a:r>
            <a:r>
              <a:rPr lang="es-CO" sz="2000" dirty="0">
                <a:solidFill>
                  <a:prstClr val="black"/>
                </a:solidFill>
              </a:rPr>
              <a:t> del estado fundamental del átomo de cesio 133.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796570" y="6148212"/>
            <a:ext cx="40324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13" name="25 Grupo"/>
          <p:cNvGrpSpPr/>
          <p:nvPr/>
        </p:nvGrpSpPr>
        <p:grpSpPr>
          <a:xfrm>
            <a:off x="6152745" y="6093557"/>
            <a:ext cx="2991255" cy="757382"/>
            <a:chOff x="6117249" y="6093296"/>
            <a:chExt cx="2991255" cy="757382"/>
          </a:xfrm>
        </p:grpSpPr>
        <p:pic>
          <p:nvPicPr>
            <p:cNvPr id="14" name="28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35173" r="7437" b="38621"/>
            <a:stretch/>
          </p:blipFill>
          <p:spPr>
            <a:xfrm>
              <a:off x="6117249" y="6297259"/>
              <a:ext cx="1473243" cy="349455"/>
            </a:xfrm>
            <a:prstGeom prst="rect">
              <a:avLst/>
            </a:prstGeom>
          </p:spPr>
        </p:pic>
      </p:grpSp>
      <p:cxnSp>
        <p:nvCxnSpPr>
          <p:cNvPr id="5" name="Conector recto 4"/>
          <p:cNvCxnSpPr/>
          <p:nvPr/>
        </p:nvCxnSpPr>
        <p:spPr>
          <a:xfrm flipV="1">
            <a:off x="0" y="6067658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2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619921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Instituto Nacional de Metrología de Colombia - Av. Carrera 50 No 26 - 55 Int. 2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Bogotá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D.C. - Colombia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Conmutador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(571)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54 22 22 / 5 88 02 46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contacto@inm.gov.co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Website: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www.inm.gov.co </a:t>
            </a:r>
            <a:endParaRPr lang="es-CO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095024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52000" y="1196752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rgbClr val="D40129"/>
                </a:solidFill>
              </a:rPr>
              <a:t>Generalidades.</a:t>
            </a:r>
            <a:endParaRPr lang="es-CO" sz="2200" b="1" dirty="0">
              <a:solidFill>
                <a:srgbClr val="D4012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2000" y="1645927"/>
            <a:ext cx="828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</a:rPr>
              <a:t>Magnitud física</a:t>
            </a:r>
            <a:r>
              <a:rPr lang="es-CO" sz="2000" b="1" dirty="0" smtClean="0">
                <a:solidFill>
                  <a:prstClr val="black"/>
                </a:solidFill>
              </a:rPr>
              <a:t>: Intensidad de corriente eléctrica.</a:t>
            </a:r>
            <a:r>
              <a:rPr lang="es-CO" sz="2000" b="1" dirty="0">
                <a:solidFill>
                  <a:prstClr val="black"/>
                </a:solidFill>
              </a:rPr>
              <a:t>	</a:t>
            </a:r>
            <a:r>
              <a:rPr lang="es-CO" sz="2000" b="1" dirty="0" smtClean="0">
                <a:solidFill>
                  <a:prstClr val="black"/>
                </a:solidFill>
              </a:rPr>
              <a:t>Unidad: ampere (A).</a:t>
            </a:r>
          </a:p>
          <a:p>
            <a:endParaRPr lang="es-CO" sz="2000" dirty="0" smtClean="0">
              <a:solidFill>
                <a:prstClr val="black"/>
              </a:solidFill>
            </a:endParaRPr>
          </a:p>
          <a:p>
            <a:r>
              <a:rPr lang="es-CO" sz="2000" dirty="0" smtClean="0">
                <a:solidFill>
                  <a:prstClr val="black"/>
                </a:solidFill>
              </a:rPr>
              <a:t>Intensidad </a:t>
            </a:r>
            <a:r>
              <a:rPr lang="es-CO" sz="2000" dirty="0">
                <a:solidFill>
                  <a:prstClr val="black"/>
                </a:solidFill>
              </a:rPr>
              <a:t>de una corriente constante que manteniéndose en dos conductores paralelos, rectilíneos, de longitud infinita, de sección circular despreciable y situados a una distancia de un metro uno de otro en el vacío, produciría una fuerza igual a 2·10</a:t>
            </a:r>
            <a:r>
              <a:rPr lang="es-CO" sz="2000" baseline="30000" dirty="0">
                <a:solidFill>
                  <a:prstClr val="black"/>
                </a:solidFill>
              </a:rPr>
              <a:t>−7 </a:t>
            </a:r>
            <a:r>
              <a:rPr lang="es-CO" sz="2000" dirty="0">
                <a:solidFill>
                  <a:prstClr val="black"/>
                </a:solidFill>
              </a:rPr>
              <a:t>newton por metro de longitud.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796570" y="6148212"/>
            <a:ext cx="40324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13" name="25 Grupo"/>
          <p:cNvGrpSpPr/>
          <p:nvPr/>
        </p:nvGrpSpPr>
        <p:grpSpPr>
          <a:xfrm>
            <a:off x="6152745" y="6093557"/>
            <a:ext cx="2991255" cy="757382"/>
            <a:chOff x="6117249" y="6093296"/>
            <a:chExt cx="2991255" cy="757382"/>
          </a:xfrm>
        </p:grpSpPr>
        <p:pic>
          <p:nvPicPr>
            <p:cNvPr id="14" name="28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35173" r="7437" b="38621"/>
            <a:stretch/>
          </p:blipFill>
          <p:spPr>
            <a:xfrm>
              <a:off x="6117249" y="6297259"/>
              <a:ext cx="1473243" cy="349455"/>
            </a:xfrm>
            <a:prstGeom prst="rect">
              <a:avLst/>
            </a:prstGeom>
          </p:spPr>
        </p:pic>
      </p:grpSp>
      <p:cxnSp>
        <p:nvCxnSpPr>
          <p:cNvPr id="5" name="Conector recto 4"/>
          <p:cNvCxnSpPr/>
          <p:nvPr/>
        </p:nvCxnSpPr>
        <p:spPr>
          <a:xfrm flipV="1">
            <a:off x="0" y="6067658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0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619921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Instituto Nacional de Metrología de Colombia - Av. Carrera 50 No 26 - 55 Int. 2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Bogotá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D.C. - Colombia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Conmutador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(571)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54 22 22 / 5 88 02 46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contacto@inm.gov.co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Website: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www.inm.gov.co </a:t>
            </a:r>
            <a:endParaRPr lang="es-CO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095024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52000" y="1196752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rgbClr val="D40129"/>
                </a:solidFill>
              </a:rPr>
              <a:t>Generalidades.</a:t>
            </a:r>
            <a:endParaRPr lang="es-CO" sz="2200" b="1" dirty="0">
              <a:solidFill>
                <a:srgbClr val="D4012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2000" y="1645927"/>
            <a:ext cx="828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</a:rPr>
              <a:t>Magnitud física</a:t>
            </a:r>
            <a:r>
              <a:rPr lang="es-CO" sz="2000" b="1" dirty="0" smtClean="0">
                <a:solidFill>
                  <a:prstClr val="black"/>
                </a:solidFill>
              </a:rPr>
              <a:t>: Temperatura termodinámica.</a:t>
            </a:r>
            <a:r>
              <a:rPr lang="es-CO" sz="2000" b="1" dirty="0">
                <a:solidFill>
                  <a:prstClr val="black"/>
                </a:solidFill>
              </a:rPr>
              <a:t>	Unidad</a:t>
            </a:r>
            <a:r>
              <a:rPr lang="es-CO" sz="2000" b="1" dirty="0" smtClean="0">
                <a:solidFill>
                  <a:prstClr val="black"/>
                </a:solidFill>
              </a:rPr>
              <a:t>: kelvin (K)</a:t>
            </a:r>
          </a:p>
          <a:p>
            <a:endParaRPr lang="es-CO" sz="2000" dirty="0" smtClean="0">
              <a:solidFill>
                <a:prstClr val="black"/>
              </a:solidFill>
            </a:endParaRPr>
          </a:p>
          <a:p>
            <a:r>
              <a:rPr lang="es-CO" sz="2000" dirty="0" smtClean="0">
                <a:solidFill>
                  <a:prstClr val="black"/>
                </a:solidFill>
              </a:rPr>
              <a:t>1/273,16 </a:t>
            </a:r>
            <a:r>
              <a:rPr lang="es-CO" sz="2000" dirty="0">
                <a:solidFill>
                  <a:prstClr val="black"/>
                </a:solidFill>
              </a:rPr>
              <a:t>de la temperatura termodinámica del punto triple del agua. De aquí resulta que la temperatura termodinámica del punto triple del agua es igual a 273,16 kelvin exactamente.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796570" y="6148212"/>
            <a:ext cx="40324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13" name="25 Grupo"/>
          <p:cNvGrpSpPr/>
          <p:nvPr/>
        </p:nvGrpSpPr>
        <p:grpSpPr>
          <a:xfrm>
            <a:off x="6152745" y="6093557"/>
            <a:ext cx="2991255" cy="757382"/>
            <a:chOff x="6117249" y="6093296"/>
            <a:chExt cx="2991255" cy="757382"/>
          </a:xfrm>
        </p:grpSpPr>
        <p:pic>
          <p:nvPicPr>
            <p:cNvPr id="14" name="28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35173" r="7437" b="38621"/>
            <a:stretch/>
          </p:blipFill>
          <p:spPr>
            <a:xfrm>
              <a:off x="6117249" y="6297259"/>
              <a:ext cx="1473243" cy="349455"/>
            </a:xfrm>
            <a:prstGeom prst="rect">
              <a:avLst/>
            </a:prstGeom>
          </p:spPr>
        </p:pic>
      </p:grpSp>
      <p:cxnSp>
        <p:nvCxnSpPr>
          <p:cNvPr id="5" name="Conector recto 4"/>
          <p:cNvCxnSpPr/>
          <p:nvPr/>
        </p:nvCxnSpPr>
        <p:spPr>
          <a:xfrm flipV="1">
            <a:off x="0" y="6067658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7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619921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Instituto Nacional de Metrología de Colombia - Av. Carrera 50 No 26 - 55 Int. 2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Bogotá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D.C. - Colombia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Conmutador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(571)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54 22 22 / 5 88 02 46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contacto@inm.gov.co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Website: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www.inm.gov.co </a:t>
            </a:r>
            <a:endParaRPr lang="es-CO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095024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52000" y="1196752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rgbClr val="D40129"/>
                </a:solidFill>
              </a:rPr>
              <a:t>Generalidades.</a:t>
            </a:r>
            <a:endParaRPr lang="es-CO" sz="2200" b="1" dirty="0">
              <a:solidFill>
                <a:srgbClr val="D4012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2000" y="1645927"/>
            <a:ext cx="828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</a:rPr>
              <a:t>Magnitud física</a:t>
            </a:r>
            <a:r>
              <a:rPr lang="es-CO" sz="2000" b="1" dirty="0" smtClean="0">
                <a:solidFill>
                  <a:prstClr val="black"/>
                </a:solidFill>
              </a:rPr>
              <a:t>: Cantidad de sustancia.</a:t>
            </a:r>
            <a:r>
              <a:rPr lang="es-CO" sz="2000" b="1" dirty="0">
                <a:solidFill>
                  <a:prstClr val="black"/>
                </a:solidFill>
              </a:rPr>
              <a:t>	</a:t>
            </a:r>
            <a:r>
              <a:rPr lang="es-CO" sz="2000" b="1" dirty="0" smtClean="0">
                <a:solidFill>
                  <a:prstClr val="black"/>
                </a:solidFill>
              </a:rPr>
              <a:t>	Unidad: mol (mol).</a:t>
            </a:r>
          </a:p>
          <a:p>
            <a:endParaRPr lang="es-CO" sz="2000" dirty="0">
              <a:solidFill>
                <a:prstClr val="black"/>
              </a:solidFill>
            </a:endParaRPr>
          </a:p>
          <a:p>
            <a:r>
              <a:rPr lang="es-CO" sz="2000" dirty="0" smtClean="0">
                <a:solidFill>
                  <a:prstClr val="black"/>
                </a:solidFill>
              </a:rPr>
              <a:t>Cantidad </a:t>
            </a:r>
            <a:r>
              <a:rPr lang="es-CO" sz="2000" dirty="0">
                <a:solidFill>
                  <a:prstClr val="black"/>
                </a:solidFill>
              </a:rPr>
              <a:t>de sustancia que hay en tantas entidades elementales como átomos hay en 0,012 kg del isótopo carbono-12. Esta definición se refiere a átomos de carbono-12 no ligados, en reposo y en su estado fundamental. Cuando se emplee el mol, es necesario especificar las unidades elementales, que pueden ser átomos, moléculas, iones, electrones u otras partículas o grupos específicos de tales partículas.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796570" y="6148212"/>
            <a:ext cx="40324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13" name="25 Grupo"/>
          <p:cNvGrpSpPr/>
          <p:nvPr/>
        </p:nvGrpSpPr>
        <p:grpSpPr>
          <a:xfrm>
            <a:off x="6152745" y="6093557"/>
            <a:ext cx="2991255" cy="757382"/>
            <a:chOff x="6117249" y="6093296"/>
            <a:chExt cx="2991255" cy="757382"/>
          </a:xfrm>
        </p:grpSpPr>
        <p:pic>
          <p:nvPicPr>
            <p:cNvPr id="14" name="28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35173" r="7437" b="38621"/>
            <a:stretch/>
          </p:blipFill>
          <p:spPr>
            <a:xfrm>
              <a:off x="6117249" y="6297259"/>
              <a:ext cx="1473243" cy="349455"/>
            </a:xfrm>
            <a:prstGeom prst="rect">
              <a:avLst/>
            </a:prstGeom>
          </p:spPr>
        </p:pic>
      </p:grpSp>
      <p:cxnSp>
        <p:nvCxnSpPr>
          <p:cNvPr id="5" name="Conector recto 4"/>
          <p:cNvCxnSpPr/>
          <p:nvPr/>
        </p:nvCxnSpPr>
        <p:spPr>
          <a:xfrm flipV="1">
            <a:off x="0" y="6067658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619921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Instituto Nacional de Metrología de Colombia - Av. Carrera 50 No 26 - 55 Int. 2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Bogotá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D.C. - Colombia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Conmutador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(571)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54 22 22 / 5 88 02 46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contacto@inm.gov.co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Website: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www.inm.gov.co </a:t>
            </a:r>
            <a:endParaRPr lang="es-CO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095024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52000" y="1196752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rgbClr val="D40129"/>
                </a:solidFill>
              </a:rPr>
              <a:t>Generalidades.</a:t>
            </a:r>
            <a:endParaRPr lang="es-CO" sz="2200" b="1" dirty="0">
              <a:solidFill>
                <a:srgbClr val="D4012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2000" y="1645927"/>
            <a:ext cx="828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</a:rPr>
              <a:t>Magnitud física</a:t>
            </a:r>
            <a:r>
              <a:rPr lang="es-CO" sz="2000" b="1" dirty="0" smtClean="0">
                <a:solidFill>
                  <a:prstClr val="black"/>
                </a:solidFill>
              </a:rPr>
              <a:t>: Intensidad luminosa.</a:t>
            </a:r>
            <a:r>
              <a:rPr lang="es-CO" sz="2000" b="1" dirty="0">
                <a:solidFill>
                  <a:prstClr val="black"/>
                </a:solidFill>
              </a:rPr>
              <a:t>	Unidad</a:t>
            </a:r>
            <a:r>
              <a:rPr lang="es-CO" sz="2000" b="1" dirty="0" smtClean="0">
                <a:solidFill>
                  <a:prstClr val="black"/>
                </a:solidFill>
              </a:rPr>
              <a:t>: candela (cd).</a:t>
            </a:r>
          </a:p>
          <a:p>
            <a:endParaRPr lang="es-CO" sz="2000" dirty="0">
              <a:solidFill>
                <a:prstClr val="black"/>
              </a:solidFill>
            </a:endParaRPr>
          </a:p>
          <a:p>
            <a:r>
              <a:rPr lang="es-CO" sz="2000" dirty="0" smtClean="0">
                <a:solidFill>
                  <a:prstClr val="black"/>
                </a:solidFill>
              </a:rPr>
              <a:t>Intensidad </a:t>
            </a:r>
            <a:r>
              <a:rPr lang="es-CO" sz="2000" dirty="0">
                <a:solidFill>
                  <a:prstClr val="black"/>
                </a:solidFill>
              </a:rPr>
              <a:t>luminosa, en una dirección dada, de una fuente que emite una radiación monocromática de frecuencia 5,4·1014 Hz y cuya intensidad energética en dicha dirección es 1/683 vatios por estereorradián.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796570" y="6148212"/>
            <a:ext cx="40324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13" name="25 Grupo"/>
          <p:cNvGrpSpPr/>
          <p:nvPr/>
        </p:nvGrpSpPr>
        <p:grpSpPr>
          <a:xfrm>
            <a:off x="6152745" y="6093557"/>
            <a:ext cx="2991255" cy="757382"/>
            <a:chOff x="6117249" y="6093296"/>
            <a:chExt cx="2991255" cy="757382"/>
          </a:xfrm>
        </p:grpSpPr>
        <p:pic>
          <p:nvPicPr>
            <p:cNvPr id="14" name="28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35173" r="7437" b="38621"/>
            <a:stretch/>
          </p:blipFill>
          <p:spPr>
            <a:xfrm>
              <a:off x="6117249" y="6297259"/>
              <a:ext cx="1473243" cy="349455"/>
            </a:xfrm>
            <a:prstGeom prst="rect">
              <a:avLst/>
            </a:prstGeom>
          </p:spPr>
        </p:pic>
      </p:grpSp>
      <p:cxnSp>
        <p:nvCxnSpPr>
          <p:cNvPr id="5" name="Conector recto 4"/>
          <p:cNvCxnSpPr/>
          <p:nvPr/>
        </p:nvCxnSpPr>
        <p:spPr>
          <a:xfrm flipV="1">
            <a:off x="0" y="6067658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3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619921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Instituto Nacional de Metrología de Colombia - Av. Carrera 50 No 26 - 55 Int. 2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Bogotá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D.C. - Colombia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Conmutador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(571)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54 22 22 / 5 88 02 46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s-CO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O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contacto@inm.gov.co   </a:t>
            </a:r>
            <a:r>
              <a:rPr lang="es-CO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Website:</a:t>
            </a:r>
            <a:r>
              <a:rPr lang="es-CO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www.inm.gov.co </a:t>
            </a:r>
            <a:endParaRPr lang="es-CO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095024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52000" y="1196752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rgbClr val="D40129"/>
                </a:solidFill>
              </a:rPr>
              <a:t>Generalidades.</a:t>
            </a:r>
            <a:endParaRPr lang="es-CO" sz="2200" b="1" dirty="0">
              <a:solidFill>
                <a:srgbClr val="D4012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2000" y="1645927"/>
            <a:ext cx="82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prstClr val="black"/>
                </a:solidFill>
              </a:rPr>
              <a:t>Aspecto histórico del sistema internacional de unidades.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796570" y="6148212"/>
            <a:ext cx="40324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13" name="25 Grupo"/>
          <p:cNvGrpSpPr/>
          <p:nvPr/>
        </p:nvGrpSpPr>
        <p:grpSpPr>
          <a:xfrm>
            <a:off x="6152745" y="6093557"/>
            <a:ext cx="2991255" cy="757382"/>
            <a:chOff x="6117249" y="6093296"/>
            <a:chExt cx="2991255" cy="757382"/>
          </a:xfrm>
        </p:grpSpPr>
        <p:pic>
          <p:nvPicPr>
            <p:cNvPr id="14" name="28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35173" r="7437" b="38621"/>
            <a:stretch/>
          </p:blipFill>
          <p:spPr>
            <a:xfrm>
              <a:off x="6117249" y="6297259"/>
              <a:ext cx="1473243" cy="349455"/>
            </a:xfrm>
            <a:prstGeom prst="rect">
              <a:avLst/>
            </a:prstGeom>
          </p:spPr>
        </p:pic>
      </p:grpSp>
      <p:cxnSp>
        <p:nvCxnSpPr>
          <p:cNvPr id="5" name="Conector recto 4"/>
          <p:cNvCxnSpPr/>
          <p:nvPr/>
        </p:nvCxnSpPr>
        <p:spPr>
          <a:xfrm flipV="1">
            <a:off x="0" y="6067658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 flipV="1">
            <a:off x="0" y="1095024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52000" y="1196752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rgbClr val="D40129"/>
                </a:solidFill>
              </a:rPr>
              <a:t>Generalidades.</a:t>
            </a:r>
            <a:endParaRPr lang="es-CO" sz="2200" b="1" dirty="0">
              <a:solidFill>
                <a:srgbClr val="D401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432000" y="1645927"/>
                <a:ext cx="8280000" cy="3606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000" b="1" dirty="0" smtClean="0">
                    <a:solidFill>
                      <a:prstClr val="black"/>
                    </a:solidFill>
                  </a:rPr>
                  <a:t>Magnitud física: Longitud.		Unidad: metro (m)</a:t>
                </a:r>
              </a:p>
              <a:p>
                <a:endParaRPr lang="es-CO" sz="2000" b="1" dirty="0">
                  <a:solidFill>
                    <a:prstClr val="black"/>
                  </a:solidFill>
                </a:endParaRPr>
              </a:p>
              <a:p>
                <a:r>
                  <a:rPr lang="es-CO" sz="2000" dirty="0" smtClean="0">
                    <a:solidFill>
                      <a:prstClr val="black"/>
                    </a:solidFill>
                  </a:rPr>
                  <a:t>1793: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O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10 000 000</m:t>
                        </m:r>
                      </m:den>
                    </m:f>
                  </m:oMath>
                </a14:m>
                <a:r>
                  <a:rPr lang="es-CO" sz="2000" dirty="0" smtClean="0">
                    <a:solidFill>
                      <a:prstClr val="black"/>
                    </a:solidFill>
                  </a:rPr>
                  <a:t> del meridiano que pasa por parís, entre el Polo norte y el 	Ecuador.</a:t>
                </a:r>
              </a:p>
              <a:p>
                <a:endParaRPr lang="es-CO" sz="2000" dirty="0" smtClean="0">
                  <a:solidFill>
                    <a:prstClr val="black"/>
                  </a:solidFill>
                </a:endParaRPr>
              </a:p>
              <a:p>
                <a:r>
                  <a:rPr lang="es-CO" sz="2000" dirty="0" smtClean="0">
                    <a:solidFill>
                      <a:prstClr val="black"/>
                    </a:solidFill>
                  </a:rPr>
                  <a:t>1960:	1 650 763.73 longitudes de onda en el vacío, de la radiación emitida 	por una transición entre los niveles cuánticos 2p</a:t>
                </a:r>
                <a:r>
                  <a:rPr lang="es-CO" sz="2000" baseline="30000" dirty="0" smtClean="0">
                    <a:solidFill>
                      <a:prstClr val="black"/>
                    </a:solidFill>
                  </a:rPr>
                  <a:t>10 </a:t>
                </a:r>
                <a:r>
                  <a:rPr lang="es-CO" sz="2000" dirty="0" smtClean="0">
                    <a:solidFill>
                      <a:prstClr val="black"/>
                    </a:solidFill>
                  </a:rPr>
                  <a:t>y 5d</a:t>
                </a:r>
                <a:r>
                  <a:rPr lang="es-CO" sz="2000" baseline="30000" dirty="0" smtClean="0">
                    <a:solidFill>
                      <a:prstClr val="black"/>
                    </a:solidFill>
                  </a:rPr>
                  <a:t>5</a:t>
                </a:r>
                <a:r>
                  <a:rPr lang="es-CO" sz="2000" dirty="0" smtClean="0">
                    <a:solidFill>
                      <a:prstClr val="black"/>
                    </a:solidFill>
                  </a:rPr>
                  <a:t> del </a:t>
                </a:r>
                <a:r>
                  <a:rPr lang="es-CO" sz="2000" dirty="0" err="1" smtClean="0">
                    <a:solidFill>
                      <a:prstClr val="black"/>
                    </a:solidFill>
                  </a:rPr>
                  <a:t>krypton</a:t>
                </a:r>
                <a:r>
                  <a:rPr lang="es-CO" sz="2000" dirty="0" smtClean="0">
                    <a:solidFill>
                      <a:prstClr val="black"/>
                    </a:solidFill>
                  </a:rPr>
                  <a:t>-	86</a:t>
                </a:r>
              </a:p>
              <a:p>
                <a:endParaRPr lang="es-CO" sz="2000" dirty="0">
                  <a:solidFill>
                    <a:prstClr val="black"/>
                  </a:solidFill>
                </a:endParaRPr>
              </a:p>
              <a:p>
                <a:r>
                  <a:rPr lang="es-CO" sz="2000" dirty="0" smtClean="0">
                    <a:solidFill>
                      <a:prstClr val="black"/>
                    </a:solidFill>
                  </a:rPr>
                  <a:t>1983:	Longitud </a:t>
                </a:r>
                <a:r>
                  <a:rPr lang="es-CO" sz="2000" dirty="0">
                    <a:solidFill>
                      <a:prstClr val="black"/>
                    </a:solidFill>
                  </a:rPr>
                  <a:t>que en el vacío recorre la luz durante un 1/299 792 458 de </a:t>
                </a:r>
                <a:r>
                  <a:rPr lang="es-CO" sz="2000" dirty="0" smtClean="0">
                    <a:solidFill>
                      <a:prstClr val="black"/>
                    </a:solidFill>
                  </a:rPr>
                  <a:t>	segundo.</a:t>
                </a:r>
                <a:endParaRPr lang="es-CO" sz="2000" b="1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" y="1645927"/>
                <a:ext cx="8280000" cy="3606628"/>
              </a:xfrm>
              <a:prstGeom prst="rect">
                <a:avLst/>
              </a:prstGeom>
              <a:blipFill rotWithShape="0">
                <a:blip r:embed="rId3"/>
                <a:stretch>
                  <a:fillRect l="-810" t="-845" b="-202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 flipV="1">
            <a:off x="0" y="1095024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52000" y="1196752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rgbClr val="D40129"/>
                </a:solidFill>
              </a:rPr>
              <a:t>Generalidades.</a:t>
            </a:r>
            <a:endParaRPr lang="es-CO" sz="2200" b="1" dirty="0">
              <a:solidFill>
                <a:srgbClr val="D4012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2000" y="1645927"/>
            <a:ext cx="828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</a:rPr>
              <a:t>Magnitud física</a:t>
            </a:r>
            <a:r>
              <a:rPr lang="es-CO" sz="2000" b="1" dirty="0" smtClean="0">
                <a:solidFill>
                  <a:prstClr val="black"/>
                </a:solidFill>
              </a:rPr>
              <a:t>: Masa.</a:t>
            </a:r>
            <a:r>
              <a:rPr lang="es-CO" sz="2000" b="1" dirty="0">
                <a:solidFill>
                  <a:prstClr val="black"/>
                </a:solidFill>
              </a:rPr>
              <a:t>		Unidad</a:t>
            </a:r>
            <a:r>
              <a:rPr lang="es-CO" sz="2000" b="1" dirty="0" smtClean="0">
                <a:solidFill>
                  <a:prstClr val="black"/>
                </a:solidFill>
              </a:rPr>
              <a:t>: kilogramo (kg).</a:t>
            </a:r>
          </a:p>
          <a:p>
            <a:endParaRPr lang="es-CO" sz="2000" b="1" dirty="0">
              <a:solidFill>
                <a:prstClr val="black"/>
              </a:solidFill>
            </a:endParaRPr>
          </a:p>
          <a:p>
            <a:r>
              <a:rPr lang="es-CO" sz="2000" dirty="0" smtClean="0">
                <a:solidFill>
                  <a:prstClr val="black"/>
                </a:solidFill>
              </a:rPr>
              <a:t>1793:	Masa contenida en un decímetro cúbico de agua en el punto de 	hielo.</a:t>
            </a:r>
          </a:p>
          <a:p>
            <a:endParaRPr lang="es-CO" sz="2000" dirty="0">
              <a:solidFill>
                <a:prstClr val="black"/>
              </a:solidFill>
            </a:endParaRPr>
          </a:p>
          <a:p>
            <a:r>
              <a:rPr lang="es-CO" sz="2000" dirty="0" smtClean="0">
                <a:solidFill>
                  <a:prstClr val="black"/>
                </a:solidFill>
              </a:rPr>
              <a:t>1889:	Masa </a:t>
            </a:r>
            <a:r>
              <a:rPr lang="es-CO" sz="2000" dirty="0">
                <a:solidFill>
                  <a:prstClr val="black"/>
                </a:solidFill>
              </a:rPr>
              <a:t>del prototipo internacional del kilogramo, adoptado por la </a:t>
            </a:r>
            <a:r>
              <a:rPr lang="es-CO" sz="2000" dirty="0" smtClean="0">
                <a:solidFill>
                  <a:prstClr val="black"/>
                </a:solidFill>
              </a:rPr>
              <a:t>	Conferencia </a:t>
            </a:r>
            <a:r>
              <a:rPr lang="es-CO" sz="2000" dirty="0">
                <a:solidFill>
                  <a:prstClr val="black"/>
                </a:solidFill>
              </a:rPr>
              <a:t>General de Pesas y Medidas y depositado en la Oficina </a:t>
            </a:r>
            <a:r>
              <a:rPr lang="es-CO" sz="2000" dirty="0" smtClean="0">
                <a:solidFill>
                  <a:prstClr val="black"/>
                </a:solidFill>
              </a:rPr>
              <a:t>	Internacional </a:t>
            </a:r>
            <a:r>
              <a:rPr lang="es-CO" sz="2000" dirty="0">
                <a:solidFill>
                  <a:prstClr val="black"/>
                </a:solidFill>
              </a:rPr>
              <a:t>de Pesas y Medidas, en </a:t>
            </a:r>
            <a:r>
              <a:rPr lang="es-CO" sz="2000" dirty="0" err="1">
                <a:solidFill>
                  <a:prstClr val="black"/>
                </a:solidFill>
              </a:rPr>
              <a:t>Sèvres</a:t>
            </a:r>
            <a:r>
              <a:rPr lang="es-CO" sz="2000" dirty="0">
                <a:solidFill>
                  <a:prstClr val="black"/>
                </a:solidFill>
              </a:rPr>
              <a:t>, Francia</a:t>
            </a:r>
            <a:r>
              <a:rPr lang="es-CO" sz="20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8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 flipV="1">
            <a:off x="0" y="1095024"/>
            <a:ext cx="9144000" cy="0"/>
          </a:xfrm>
          <a:prstGeom prst="line">
            <a:avLst/>
          </a:prstGeom>
          <a:ln w="57150">
            <a:solidFill>
              <a:srgbClr val="2E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52000" y="1196752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rgbClr val="D40129"/>
                </a:solidFill>
              </a:rPr>
              <a:t>Generalidades.</a:t>
            </a:r>
            <a:endParaRPr lang="es-CO" sz="2200" b="1" dirty="0">
              <a:solidFill>
                <a:srgbClr val="D401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432000" y="1645927"/>
                <a:ext cx="8280000" cy="2375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000" b="1" dirty="0" smtClean="0">
                    <a:solidFill>
                      <a:prstClr val="black"/>
                    </a:solidFill>
                  </a:rPr>
                  <a:t>Magnitud física: Tiempo.</a:t>
                </a:r>
                <a:r>
                  <a:rPr lang="es-CO" sz="2000" b="1" dirty="0">
                    <a:solidFill>
                      <a:prstClr val="black"/>
                    </a:solidFill>
                  </a:rPr>
                  <a:t>		Unidad</a:t>
                </a:r>
                <a:r>
                  <a:rPr lang="es-CO" sz="2000" b="1" dirty="0" smtClean="0">
                    <a:solidFill>
                      <a:prstClr val="black"/>
                    </a:solidFill>
                  </a:rPr>
                  <a:t>: segundo (s).</a:t>
                </a:r>
              </a:p>
              <a:p>
                <a:endParaRPr lang="es-CO" sz="2000" dirty="0" smtClean="0">
                  <a:solidFill>
                    <a:prstClr val="black"/>
                  </a:solidFill>
                </a:endParaRPr>
              </a:p>
              <a:p>
                <a:r>
                  <a:rPr lang="es-CO" sz="2000" dirty="0" smtClean="0">
                    <a:solidFill>
                      <a:prstClr val="black"/>
                    </a:solidFill>
                  </a:rPr>
                  <a:t>Original: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O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86 400</m:t>
                        </m:r>
                      </m:den>
                    </m:f>
                  </m:oMath>
                </a14:m>
                <a:r>
                  <a:rPr lang="es-CO" sz="2000" dirty="0" smtClean="0">
                    <a:solidFill>
                      <a:prstClr val="black"/>
                    </a:solidFill>
                  </a:rPr>
                  <a:t> del día</a:t>
                </a:r>
              </a:p>
              <a:p>
                <a:endParaRPr lang="es-CO" sz="2000" dirty="0">
                  <a:solidFill>
                    <a:prstClr val="black"/>
                  </a:solidFill>
                </a:endParaRPr>
              </a:p>
              <a:p>
                <a:r>
                  <a:rPr lang="es-CO" sz="2000" dirty="0" smtClean="0">
                    <a:solidFill>
                      <a:prstClr val="black"/>
                    </a:solidFill>
                  </a:rPr>
                  <a:t>1967:	Duración </a:t>
                </a:r>
                <a:r>
                  <a:rPr lang="es-CO" sz="2000" dirty="0">
                    <a:solidFill>
                      <a:prstClr val="black"/>
                    </a:solidFill>
                  </a:rPr>
                  <a:t>de 9 192 631 770 periodos de la radiación de transición </a:t>
                </a:r>
                <a:r>
                  <a:rPr lang="es-CO" sz="2000" dirty="0" smtClean="0">
                    <a:solidFill>
                      <a:prstClr val="black"/>
                    </a:solidFill>
                  </a:rPr>
                  <a:t>	entre </a:t>
                </a:r>
                <a:r>
                  <a:rPr lang="es-CO" sz="2000" dirty="0">
                    <a:solidFill>
                      <a:prstClr val="black"/>
                    </a:solidFill>
                  </a:rPr>
                  <a:t>los dos niveles </a:t>
                </a:r>
                <a:r>
                  <a:rPr lang="es-CO" sz="2000" dirty="0" err="1">
                    <a:solidFill>
                      <a:prstClr val="black"/>
                    </a:solidFill>
                  </a:rPr>
                  <a:t>hiperfinos</a:t>
                </a:r>
                <a:r>
                  <a:rPr lang="es-CO" sz="2000" dirty="0">
                    <a:solidFill>
                      <a:prstClr val="black"/>
                    </a:solidFill>
                  </a:rPr>
                  <a:t> del estado fundamental del átomo de </a:t>
                </a:r>
                <a:r>
                  <a:rPr lang="es-CO" sz="2000" dirty="0" smtClean="0">
                    <a:solidFill>
                      <a:prstClr val="black"/>
                    </a:solidFill>
                  </a:rPr>
                  <a:t>	cesio </a:t>
                </a:r>
                <a:r>
                  <a:rPr lang="es-CO" sz="2000" dirty="0">
                    <a:solidFill>
                      <a:prstClr val="black"/>
                    </a:solidFill>
                  </a:rPr>
                  <a:t>133.</a:t>
                </a: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" y="1645927"/>
                <a:ext cx="8280000" cy="2375715"/>
              </a:xfrm>
              <a:prstGeom prst="rect">
                <a:avLst/>
              </a:prstGeom>
              <a:blipFill rotWithShape="0">
                <a:blip r:embed="rId3"/>
                <a:stretch>
                  <a:fillRect l="-810" t="-1282" r="-957" b="-359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0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52463" y="1362075"/>
            <a:ext cx="8062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"/>
            </a:pPr>
            <a:endParaRPr lang="es-ES_tradnl" altLang="es-CO" sz="5000" u="none">
              <a:solidFill>
                <a:schemeClr val="tx2"/>
              </a:solidFill>
              <a:latin typeface="Imprint MT Shadow" pitchFamily="8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2340" y="14953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“la </a:t>
            </a:r>
            <a:r>
              <a:rPr lang="es-CO" dirty="0"/>
              <a:t>talla promedio del hombre colombiano adulto es de 172 </a:t>
            </a:r>
            <a:r>
              <a:rPr lang="es-CO" dirty="0" smtClean="0"/>
              <a:t>cm”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7"/>
          <a:stretch/>
        </p:blipFill>
        <p:spPr>
          <a:xfrm>
            <a:off x="1695512" y="2448278"/>
            <a:ext cx="5976814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52463" y="1362075"/>
            <a:ext cx="8062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"/>
            </a:pPr>
            <a:endParaRPr lang="es-ES_tradnl" altLang="es-CO" sz="5000" u="none">
              <a:solidFill>
                <a:schemeClr val="tx2"/>
              </a:solidFill>
              <a:latin typeface="Imprint MT Shadow" pitchFamily="82" charset="0"/>
            </a:endParaRPr>
          </a:p>
        </p:txBody>
      </p:sp>
      <p:sp>
        <p:nvSpPr>
          <p:cNvPr id="35845" name="Rectangle 11"/>
          <p:cNvSpPr>
            <a:spLocks noChangeArrowheads="1"/>
          </p:cNvSpPr>
          <p:nvPr/>
        </p:nvSpPr>
        <p:spPr bwMode="auto">
          <a:xfrm>
            <a:off x="652463" y="2564904"/>
            <a:ext cx="8229600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s-CO" altLang="es-CO" sz="2800" u="none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2000" u="none" dirty="0" smtClean="0">
                <a:latin typeface="Arial" charset="0"/>
              </a:rPr>
              <a:t>JCGM </a:t>
            </a:r>
            <a:r>
              <a:rPr lang="es-CO" altLang="es-CO" sz="2000" u="none" dirty="0">
                <a:latin typeface="Arial" charset="0"/>
              </a:rPr>
              <a:t>100:2008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2000" u="none" dirty="0">
                <a:latin typeface="Arial" charset="0"/>
              </a:rPr>
              <a:t>GUM 1995 CON CORRECCIONES MENORES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2000" u="none" dirty="0">
                <a:latin typeface="Arial" charset="0"/>
              </a:rPr>
              <a:t>Publicado </a:t>
            </a:r>
            <a:r>
              <a:rPr lang="es-CO" altLang="es-CO" sz="2000" u="none" dirty="0" smtClean="0">
                <a:latin typeface="Arial" charset="0"/>
              </a:rPr>
              <a:t>por el BIPM </a:t>
            </a:r>
            <a:endParaRPr lang="es-CO" altLang="es-CO" sz="2000" u="none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CO" altLang="es-CO" sz="2000" u="none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2000" u="none" dirty="0">
                <a:latin typeface="Arial" charset="0"/>
              </a:rPr>
              <a:t>Guía ISO/IEC 98-3: 2008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CO" altLang="es-CO" sz="2000" u="none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2000" u="none" dirty="0">
                <a:latin typeface="Arial" charset="0"/>
              </a:rPr>
              <a:t>Guía Técnica Colombiana GTC 51</a:t>
            </a:r>
            <a:endParaRPr lang="es-ES" altLang="es-CO" sz="2000" u="none" dirty="0">
              <a:latin typeface="Arial" charset="0"/>
            </a:endParaRPr>
          </a:p>
        </p:txBody>
      </p:sp>
      <p:sp>
        <p:nvSpPr>
          <p:cNvPr id="35846" name="Rectangle 12"/>
          <p:cNvSpPr>
            <a:spLocks noChangeArrowheads="1"/>
          </p:cNvSpPr>
          <p:nvPr/>
        </p:nvSpPr>
        <p:spPr bwMode="auto">
          <a:xfrm>
            <a:off x="1027485" y="1125538"/>
            <a:ext cx="707290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CO" altLang="es-CO" sz="2800" b="1" dirty="0">
                <a:solidFill>
                  <a:srgbClr val="333399"/>
                </a:solidFill>
                <a:latin typeface="Arial "/>
              </a:rPr>
              <a:t>GUÍA PARA LA </a:t>
            </a:r>
            <a:r>
              <a:rPr lang="es-CO" altLang="es-CO" sz="2800" b="1" dirty="0" smtClean="0">
                <a:solidFill>
                  <a:srgbClr val="333399"/>
                </a:solidFill>
                <a:latin typeface="Arial "/>
              </a:rPr>
              <a:t>EXPRESIÓN </a:t>
            </a:r>
            <a:r>
              <a:rPr lang="es-CO" altLang="es-CO" sz="2800" b="1" dirty="0">
                <a:solidFill>
                  <a:srgbClr val="333399"/>
                </a:solidFill>
                <a:latin typeface="Arial "/>
              </a:rPr>
              <a:t>DE LA INCERTIDUMBRE DE MEDICIÓN(GUM</a:t>
            </a:r>
            <a:r>
              <a:rPr lang="es-CO" altLang="es-CO" sz="2800" b="1" dirty="0" smtClean="0">
                <a:solidFill>
                  <a:srgbClr val="333399"/>
                </a:solidFill>
                <a:latin typeface="Arial "/>
              </a:rPr>
              <a:t>)</a:t>
            </a:r>
          </a:p>
          <a:p>
            <a:pPr algn="ctr">
              <a:spcBef>
                <a:spcPct val="0"/>
              </a:spcBef>
              <a:buNone/>
            </a:pPr>
            <a:r>
              <a:rPr lang="es-CO" altLang="es-CO" sz="2800" b="1" dirty="0" smtClean="0">
                <a:latin typeface="Arial "/>
              </a:rPr>
              <a:t>Documento Básico</a:t>
            </a:r>
            <a:endParaRPr lang="es-CO" altLang="es-CO" sz="2800" b="1" dirty="0">
              <a:latin typeface="Arial 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sz="3600" b="1" dirty="0" smtClean="0">
              <a:solidFill>
                <a:srgbClr val="333399"/>
              </a:solidFill>
              <a:latin typeface="Arial 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7654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652463" y="1362075"/>
            <a:ext cx="8062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"/>
            </a:pPr>
            <a:endParaRPr lang="es-ES_tradnl" altLang="es-CO" sz="5000" u="none">
              <a:solidFill>
                <a:schemeClr val="tx2"/>
              </a:solidFill>
              <a:latin typeface="Imprint MT Shadow" pitchFamily="82" charset="0"/>
            </a:endParaRPr>
          </a:p>
        </p:txBody>
      </p:sp>
      <p:sp>
        <p:nvSpPr>
          <p:cNvPr id="37893" name="Rectangle 12"/>
          <p:cNvSpPr>
            <a:spLocks noChangeArrowheads="1"/>
          </p:cNvSpPr>
          <p:nvPr/>
        </p:nvSpPr>
        <p:spPr bwMode="auto">
          <a:xfrm>
            <a:off x="805316" y="866775"/>
            <a:ext cx="75009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O" sz="2800" b="1" dirty="0">
                <a:solidFill>
                  <a:srgbClr val="333399"/>
                </a:solidFill>
                <a:latin typeface="Arial "/>
                <a:ea typeface="+mj-ea"/>
                <a:cs typeface="+mj-cs"/>
              </a:rPr>
              <a:t>COAUTORES DEL MODELO </a:t>
            </a:r>
            <a:r>
              <a:rPr lang="es-ES_tradnl" altLang="es-CO" sz="2800" b="1" dirty="0" smtClean="0">
                <a:solidFill>
                  <a:srgbClr val="333399"/>
                </a:solidFill>
                <a:latin typeface="Arial "/>
                <a:ea typeface="+mj-ea"/>
                <a:cs typeface="+mj-cs"/>
              </a:rPr>
              <a:t>GUM</a:t>
            </a:r>
            <a:endParaRPr lang="es-ES_tradnl" altLang="es-CO" sz="2800" b="1" dirty="0">
              <a:solidFill>
                <a:srgbClr val="333399"/>
              </a:solidFill>
              <a:latin typeface="Arial "/>
              <a:ea typeface="+mj-ea"/>
              <a:cs typeface="+mj-cs"/>
            </a:endParaRPr>
          </a:p>
        </p:txBody>
      </p:sp>
      <p:sp>
        <p:nvSpPr>
          <p:cNvPr id="37894" name="7 CuadroTexto"/>
          <p:cNvSpPr txBox="1">
            <a:spLocks noChangeArrowheads="1"/>
          </p:cNvSpPr>
          <p:nvPr/>
        </p:nvSpPr>
        <p:spPr bwMode="auto">
          <a:xfrm>
            <a:off x="990600" y="2362200"/>
            <a:ext cx="73374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latin typeface="Arial" charset="0"/>
              </a:rPr>
              <a:t> </a:t>
            </a:r>
            <a:endParaRPr lang="es-ES" altLang="es-CO" sz="4000" b="1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4000" b="1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sz="2800" b="1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sz="2800" b="1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395536" y="1484193"/>
            <a:ext cx="8915400" cy="404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es-ES_tradnl" altLang="es-CO" sz="2000" b="1" u="none" dirty="0">
                <a:latin typeface="Arial" charset="0"/>
              </a:rPr>
              <a:t>BIPM </a:t>
            </a:r>
            <a:r>
              <a:rPr lang="es-ES_tradnl" altLang="es-CO" sz="2000" b="1" u="none" dirty="0" smtClean="0">
                <a:latin typeface="Arial" charset="0"/>
              </a:rPr>
              <a:t>:	</a:t>
            </a:r>
            <a:r>
              <a:rPr lang="es-ES_tradnl" altLang="es-CO" sz="2000" u="none" dirty="0" smtClean="0">
                <a:latin typeface="Arial" charset="0"/>
              </a:rPr>
              <a:t>Oficina </a:t>
            </a:r>
            <a:r>
              <a:rPr lang="es-ES_tradnl" altLang="es-CO" sz="2000" u="none" dirty="0">
                <a:latin typeface="Arial" charset="0"/>
              </a:rPr>
              <a:t>Internacional de Pesas y Medidas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s-ES_tradnl" altLang="es-CO" sz="2000" b="1" u="none" dirty="0">
                <a:latin typeface="Arial" charset="0"/>
              </a:rPr>
              <a:t>OIML </a:t>
            </a:r>
            <a:r>
              <a:rPr lang="es-ES_tradnl" altLang="es-CO" sz="2000" b="1" u="none" dirty="0" smtClean="0">
                <a:latin typeface="Arial" charset="0"/>
              </a:rPr>
              <a:t>:	</a:t>
            </a:r>
            <a:r>
              <a:rPr lang="es-ES_tradnl" altLang="es-CO" sz="2000" u="none" dirty="0" smtClean="0">
                <a:latin typeface="Arial" charset="0"/>
              </a:rPr>
              <a:t>Organización </a:t>
            </a:r>
            <a:r>
              <a:rPr lang="es-ES_tradnl" altLang="es-CO" sz="2000" u="none" dirty="0">
                <a:latin typeface="Arial" charset="0"/>
              </a:rPr>
              <a:t>Internacional de Metrología Legal</a:t>
            </a:r>
            <a:r>
              <a:rPr lang="es-ES_tradnl" altLang="es-CO" sz="2000" b="1" u="none" dirty="0">
                <a:latin typeface="Arial" charset="0"/>
              </a:rPr>
              <a:t>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s-ES_tradnl" altLang="es-CO" sz="2000" b="1" u="none" dirty="0">
                <a:latin typeface="Arial" charset="0"/>
              </a:rPr>
              <a:t>ISO </a:t>
            </a:r>
            <a:r>
              <a:rPr lang="es-ES_tradnl" altLang="es-CO" sz="2000" b="1" u="none" dirty="0" smtClean="0">
                <a:latin typeface="Arial" charset="0"/>
              </a:rPr>
              <a:t>:	</a:t>
            </a:r>
            <a:r>
              <a:rPr lang="es-ES_tradnl" altLang="es-CO" sz="2000" u="none" dirty="0" smtClean="0">
                <a:latin typeface="Arial" charset="0"/>
              </a:rPr>
              <a:t>Organización Internacional </a:t>
            </a:r>
            <a:r>
              <a:rPr lang="es-ES_tradnl" altLang="es-CO" sz="2000" u="none" dirty="0">
                <a:latin typeface="Arial" charset="0"/>
              </a:rPr>
              <a:t>para la Normalización</a:t>
            </a:r>
            <a:endParaRPr lang="es-ES_tradnl" altLang="es-CO" sz="2000" b="1" u="none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s-ES_tradnl" altLang="es-CO" sz="2000" b="1" u="none" dirty="0">
                <a:latin typeface="Arial" charset="0"/>
              </a:rPr>
              <a:t>IEC </a:t>
            </a:r>
            <a:r>
              <a:rPr lang="es-ES_tradnl" altLang="es-CO" sz="2000" b="1" u="none" dirty="0" smtClean="0">
                <a:latin typeface="Arial" charset="0"/>
              </a:rPr>
              <a:t>:	</a:t>
            </a:r>
            <a:r>
              <a:rPr lang="es-ES_tradnl" altLang="es-CO" sz="2000" u="none" dirty="0" smtClean="0">
                <a:latin typeface="Arial" charset="0"/>
              </a:rPr>
              <a:t>Comisión </a:t>
            </a:r>
            <a:r>
              <a:rPr lang="es-ES_tradnl" altLang="es-CO" sz="2000" u="none" dirty="0">
                <a:latin typeface="Arial" charset="0"/>
              </a:rPr>
              <a:t>Electrotécnica </a:t>
            </a:r>
            <a:r>
              <a:rPr lang="es-ES_tradnl" altLang="es-CO" sz="2000" u="none" dirty="0" smtClean="0">
                <a:latin typeface="Arial" charset="0"/>
              </a:rPr>
              <a:t>Internacional   </a:t>
            </a:r>
            <a:endParaRPr lang="es-ES_tradnl" altLang="es-CO" sz="2000" u="none" dirty="0">
              <a:latin typeface="Arial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s-ES_tradnl" altLang="es-CO" sz="2000" b="1" u="none" dirty="0">
                <a:latin typeface="Arial" charset="0"/>
              </a:rPr>
              <a:t>IUPAC </a:t>
            </a:r>
            <a:r>
              <a:rPr lang="es-ES_tradnl" altLang="es-CO" sz="2000" b="1" u="none" dirty="0" smtClean="0">
                <a:latin typeface="Arial" charset="0"/>
              </a:rPr>
              <a:t>:</a:t>
            </a:r>
            <a:r>
              <a:rPr lang="es-ES_tradnl" altLang="es-CO" sz="2000" dirty="0">
                <a:latin typeface="Arial" charset="0"/>
              </a:rPr>
              <a:t>Organización</a:t>
            </a:r>
            <a:r>
              <a:rPr lang="es-ES_tradnl" altLang="es-CO" sz="2000" u="none" dirty="0" smtClean="0">
                <a:latin typeface="Arial" charset="0"/>
              </a:rPr>
              <a:t> </a:t>
            </a:r>
            <a:r>
              <a:rPr lang="es-ES_tradnl" altLang="es-CO" sz="2000" u="none" dirty="0">
                <a:latin typeface="Arial" charset="0"/>
              </a:rPr>
              <a:t>Internacional de Química pura </a:t>
            </a:r>
            <a:r>
              <a:rPr lang="es-ES_tradnl" altLang="es-CO" sz="2000" u="none" dirty="0" smtClean="0">
                <a:latin typeface="Arial" charset="0"/>
              </a:rPr>
              <a:t>y Aplicada</a:t>
            </a:r>
            <a:r>
              <a:rPr lang="es-ES_tradnl" altLang="es-CO" sz="2000" b="1" baseline="30000" dirty="0">
                <a:latin typeface="Arial" charset="0"/>
              </a:rPr>
              <a:t> *</a:t>
            </a:r>
            <a:r>
              <a:rPr lang="es-ES_tradnl" altLang="es-CO" sz="2000" b="1" u="none" dirty="0" smtClean="0">
                <a:latin typeface="Arial" charset="0"/>
              </a:rPr>
              <a:t> </a:t>
            </a:r>
            <a:endParaRPr lang="es-ES_tradnl" altLang="es-CO" sz="2000" b="1" u="none" dirty="0">
              <a:latin typeface="Arial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s-ES_tradnl" altLang="es-CO" sz="2000" b="1" u="none" dirty="0">
                <a:latin typeface="Arial" charset="0"/>
              </a:rPr>
              <a:t>IUPAP </a:t>
            </a:r>
            <a:r>
              <a:rPr lang="es-ES_tradnl" altLang="es-CO" sz="2000" b="1" u="none" dirty="0" smtClean="0">
                <a:latin typeface="Arial" charset="0"/>
              </a:rPr>
              <a:t>:</a:t>
            </a:r>
            <a:r>
              <a:rPr lang="es-ES_tradnl" altLang="es-CO" sz="2000" dirty="0">
                <a:latin typeface="Arial" charset="0"/>
              </a:rPr>
              <a:t> Organización</a:t>
            </a:r>
            <a:r>
              <a:rPr lang="es-ES_tradnl" altLang="es-CO" sz="2000" u="none" dirty="0" smtClean="0">
                <a:latin typeface="Arial" charset="0"/>
              </a:rPr>
              <a:t> </a:t>
            </a:r>
            <a:r>
              <a:rPr lang="es-ES_tradnl" altLang="es-CO" sz="2000" u="none" dirty="0">
                <a:latin typeface="Arial" charset="0"/>
              </a:rPr>
              <a:t>Internacional de </a:t>
            </a:r>
            <a:r>
              <a:rPr lang="es-ES_tradnl" altLang="es-CO" sz="2000" u="none" dirty="0" smtClean="0">
                <a:latin typeface="Arial" charset="0"/>
              </a:rPr>
              <a:t>Física Pura </a:t>
            </a:r>
            <a:r>
              <a:rPr lang="es-ES_tradnl" altLang="es-CO" sz="2000" u="none" dirty="0">
                <a:latin typeface="Arial" charset="0"/>
              </a:rPr>
              <a:t>y Aplicada</a:t>
            </a:r>
            <a:r>
              <a:rPr lang="es-ES_tradnl" altLang="es-CO" sz="2000" b="1" u="none" dirty="0">
                <a:latin typeface="Arial" charset="0"/>
              </a:rPr>
              <a:t> </a:t>
            </a:r>
            <a:r>
              <a:rPr lang="es-ES_tradnl" altLang="es-CO" sz="2000" b="1" u="none" baseline="30000" dirty="0" smtClean="0">
                <a:latin typeface="Arial" charset="0"/>
              </a:rPr>
              <a:t>*</a:t>
            </a:r>
            <a:endParaRPr lang="es-ES_tradnl" altLang="es-CO" sz="2000" b="1" u="none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s-ES_tradnl" altLang="es-CO" sz="2000" b="1" u="none" dirty="0">
                <a:latin typeface="Arial" charset="0"/>
              </a:rPr>
              <a:t>IFCC </a:t>
            </a:r>
            <a:r>
              <a:rPr lang="es-ES_tradnl" altLang="es-CO" sz="2000" b="1" u="none" dirty="0" smtClean="0">
                <a:latin typeface="Arial" charset="0"/>
              </a:rPr>
              <a:t>:	</a:t>
            </a:r>
            <a:r>
              <a:rPr lang="es-ES_tradnl" altLang="es-CO" sz="2000" u="none" dirty="0" smtClean="0">
                <a:latin typeface="Arial" charset="0"/>
              </a:rPr>
              <a:t>Federación </a:t>
            </a:r>
            <a:r>
              <a:rPr lang="es-ES_tradnl" altLang="es-CO" sz="2000" u="none" dirty="0">
                <a:latin typeface="Arial" charset="0"/>
              </a:rPr>
              <a:t>Internacional de </a:t>
            </a:r>
            <a:r>
              <a:rPr lang="es-ES_tradnl" altLang="es-CO" sz="2000" u="none" dirty="0" smtClean="0">
                <a:latin typeface="Arial" charset="0"/>
              </a:rPr>
              <a:t>Química  </a:t>
            </a:r>
            <a:r>
              <a:rPr lang="es-ES_tradnl" altLang="es-CO" sz="2000" u="none" dirty="0">
                <a:latin typeface="Arial" charset="0"/>
              </a:rPr>
              <a:t>Clínica y Laboratorios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s-ES_tradnl" altLang="es-CO" sz="1900" b="1" u="none" dirty="0" smtClean="0">
                <a:latin typeface="Arial" charset="0"/>
              </a:rPr>
              <a:t>        	</a:t>
            </a:r>
            <a:r>
              <a:rPr lang="es-ES_tradnl" altLang="es-CO" sz="1900" u="none" dirty="0" smtClean="0">
                <a:latin typeface="Arial" charset="0"/>
              </a:rPr>
              <a:t>de Medicina</a:t>
            </a:r>
            <a:r>
              <a:rPr lang="es-ES_tradnl" altLang="es-CO" sz="1900" b="1" u="none" dirty="0" smtClean="0">
                <a:latin typeface="Arial" charset="0"/>
              </a:rPr>
              <a:t> *</a:t>
            </a:r>
            <a:endParaRPr lang="es-ES_tradnl" altLang="es-CO" sz="1900" b="1" u="none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s-ES_tradnl" altLang="es-CO" sz="1900" b="1" u="none" dirty="0">
                <a:latin typeface="Arial" charset="0"/>
              </a:rPr>
              <a:t>ILAC </a:t>
            </a:r>
            <a:r>
              <a:rPr lang="es-ES_tradnl" altLang="es-CO" sz="1900" b="1" u="none" dirty="0" smtClean="0">
                <a:latin typeface="Arial" charset="0"/>
              </a:rPr>
              <a:t>:	</a:t>
            </a:r>
            <a:r>
              <a:rPr lang="es-ES_tradnl" altLang="es-CO" sz="2000" u="none" dirty="0" smtClean="0">
                <a:latin typeface="Arial" charset="0"/>
              </a:rPr>
              <a:t>Cooperación </a:t>
            </a:r>
            <a:r>
              <a:rPr lang="es-ES_tradnl" altLang="es-CO" sz="2000" u="none" dirty="0">
                <a:latin typeface="Arial" charset="0"/>
              </a:rPr>
              <a:t>Internacional para la Acreditación de </a:t>
            </a:r>
            <a:r>
              <a:rPr lang="es-ES_tradnl" altLang="es-CO" sz="2000" u="none" dirty="0" smtClean="0">
                <a:latin typeface="Arial" charset="0"/>
              </a:rPr>
              <a:t>Laboratorios</a:t>
            </a:r>
            <a:r>
              <a:rPr lang="es-ES_tradnl" altLang="es-CO" sz="2000" u="none" baseline="30000" dirty="0" smtClean="0">
                <a:latin typeface="Arial" charset="0"/>
              </a:rPr>
              <a:t>**</a:t>
            </a:r>
            <a:r>
              <a:rPr lang="es-ES_tradnl" altLang="es-CO" sz="2000" u="none" dirty="0" smtClean="0">
                <a:latin typeface="Arial" charset="0"/>
              </a:rPr>
              <a:t> </a:t>
            </a:r>
            <a:endParaRPr lang="es-ES_tradnl" altLang="es-CO" sz="2000" u="none" dirty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_tradnl" altLang="es-CO" sz="2000" dirty="0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5" y="5229200"/>
            <a:ext cx="30384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5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D0544F4-8ACA-45CF-B268-3FDE794460BE}" type="slidenum">
              <a:rPr lang="es-ES" sz="1400">
                <a:latin typeface="+mn-lt"/>
              </a:rPr>
              <a:pPr algn="r">
                <a:defRPr/>
              </a:pPr>
              <a:t>32</a:t>
            </a:fld>
            <a:endParaRPr lang="es-ES" sz="1400">
              <a:latin typeface="+mn-lt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31640" y="938213"/>
            <a:ext cx="6472238" cy="7620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s-MX" sz="2800" i="1" dirty="0">
                <a:latin typeface="Arial" pitchFamily="34" charset="0"/>
              </a:rPr>
              <a:t>Medición</a:t>
            </a:r>
            <a:r>
              <a:rPr lang="es-MX" sz="2400" dirty="0" smtClean="0">
                <a:solidFill>
                  <a:srgbClr val="333399"/>
                </a:solidFill>
                <a:latin typeface="Arial "/>
              </a:rPr>
              <a:t> (</a:t>
            </a:r>
            <a:r>
              <a:rPr lang="es-MX" sz="2400" i="1" dirty="0">
                <a:solidFill>
                  <a:srgbClr val="333399"/>
                </a:solidFill>
              </a:rPr>
              <a:t>3ed </a:t>
            </a:r>
            <a:r>
              <a:rPr lang="es-MX" sz="2400" i="1" dirty="0" smtClean="0">
                <a:solidFill>
                  <a:srgbClr val="333399"/>
                </a:solidFill>
              </a:rPr>
              <a:t>VIM 2.1</a:t>
            </a:r>
            <a:r>
              <a:rPr lang="es-MX" sz="2400" dirty="0" smtClean="0">
                <a:solidFill>
                  <a:srgbClr val="333399"/>
                </a:solidFill>
                <a:latin typeface="Arial "/>
              </a:rPr>
              <a:t>)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536" y="1813719"/>
            <a:ext cx="7924800" cy="4321175"/>
          </a:xfrm>
        </p:spPr>
        <p:txBody>
          <a:bodyPr lIns="92075" tIns="46038" rIns="92075" bIns="46038"/>
          <a:lstStyle/>
          <a:p>
            <a:pPr marL="457200" lvl="1" indent="0" algn="just" eaLnBrk="1" hangingPunct="1">
              <a:buFontTx/>
              <a:buNone/>
            </a:pPr>
            <a:r>
              <a:rPr lang="es-ES_tradnl" sz="2200" dirty="0" smtClean="0">
                <a:latin typeface="Arial "/>
              </a:rPr>
              <a:t>Proceso que consiste en obtener experimentalmente uno o varios </a:t>
            </a:r>
            <a:r>
              <a:rPr lang="es-ES_tradnl" sz="2200" b="1" dirty="0" smtClean="0">
                <a:latin typeface="Arial "/>
              </a:rPr>
              <a:t>valores</a:t>
            </a:r>
            <a:r>
              <a:rPr lang="es-ES_tradnl" sz="2200" dirty="0" smtClean="0">
                <a:latin typeface="Arial "/>
              </a:rPr>
              <a:t> que pueden atribuirse razonablemente a una </a:t>
            </a:r>
            <a:r>
              <a:rPr lang="es-ES_tradnl" sz="2200" b="1" dirty="0" smtClean="0">
                <a:latin typeface="Arial "/>
              </a:rPr>
              <a:t>magnitud</a:t>
            </a:r>
          </a:p>
          <a:p>
            <a:pPr marL="457200" lvl="1" indent="0" algn="just" eaLnBrk="1" hangingPunct="1">
              <a:buFontTx/>
              <a:buNone/>
            </a:pPr>
            <a:endParaRPr lang="es-ES_tradnl" sz="2200" b="1" dirty="0" smtClean="0">
              <a:latin typeface="Arial "/>
            </a:endParaRPr>
          </a:p>
          <a:p>
            <a:pPr marL="457200" lvl="1" indent="0" algn="just" eaLnBrk="1" hangingPunct="1">
              <a:buFontTx/>
              <a:buNone/>
            </a:pPr>
            <a:r>
              <a:rPr lang="es-ES_tradnl" sz="1800" dirty="0" smtClean="0">
                <a:latin typeface="Arial "/>
              </a:rPr>
              <a:t>Nota 1 Las mediciones no son de aplicación a las propiedades cualitativas</a:t>
            </a:r>
          </a:p>
          <a:p>
            <a:pPr marL="457200" lvl="1" indent="0" eaLnBrk="1" hangingPunct="1">
              <a:buFontTx/>
              <a:buNone/>
            </a:pPr>
            <a:r>
              <a:rPr lang="es-ES_tradnl" sz="1800" dirty="0" smtClean="0">
                <a:latin typeface="Arial "/>
              </a:rPr>
              <a:t>Nota 2 La medición supone una comparación de magnitudes, e incluye el conteo de entidades.</a:t>
            </a:r>
          </a:p>
          <a:p>
            <a:pPr marL="457200" lvl="1" indent="0" eaLnBrk="1" hangingPunct="1">
              <a:buFontTx/>
              <a:buNone/>
            </a:pPr>
            <a:r>
              <a:rPr lang="es-ES_tradnl" sz="1800" dirty="0" smtClean="0">
                <a:latin typeface="Arial "/>
              </a:rPr>
              <a:t>Nota 3 Una medición supone una descripción de la magnitud compatible con el uso previsto de un resultado de medida, un procedimiento de medida y un sistema de medida calibrado conforme a un procedimiento de medida especificado, incluyendo las condiciones de medida.</a:t>
            </a:r>
          </a:p>
        </p:txBody>
      </p:sp>
    </p:spTree>
    <p:extLst>
      <p:ext uri="{BB962C8B-B14F-4D97-AF65-F5344CB8AC3E}">
        <p14:creationId xmlns:p14="http://schemas.microsoft.com/office/powerpoint/2010/main" val="1787653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D0544F4-8ACA-45CF-B268-3FDE794460BE}" type="slidenum">
              <a:rPr lang="es-ES" sz="1400">
                <a:latin typeface="+mn-lt"/>
              </a:rPr>
              <a:pPr algn="r">
                <a:defRPr/>
              </a:pPr>
              <a:t>33</a:t>
            </a:fld>
            <a:endParaRPr lang="es-ES" sz="1400">
              <a:latin typeface="+mn-lt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9149" y="935203"/>
            <a:ext cx="6472238" cy="7620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s-MX" sz="2800" i="1" dirty="0">
                <a:latin typeface="Arial" pitchFamily="34" charset="0"/>
              </a:rPr>
              <a:t>Sistema de Medida</a:t>
            </a:r>
            <a:r>
              <a:rPr lang="es-MX" sz="2400" dirty="0" smtClean="0">
                <a:solidFill>
                  <a:srgbClr val="333399"/>
                </a:solidFill>
                <a:latin typeface="Arial "/>
              </a:rPr>
              <a:t> (</a:t>
            </a:r>
            <a:r>
              <a:rPr lang="es-MX" sz="2400" i="1" dirty="0">
                <a:solidFill>
                  <a:srgbClr val="333399"/>
                </a:solidFill>
              </a:rPr>
              <a:t>3ed VIM 3.2</a:t>
            </a:r>
            <a:r>
              <a:rPr lang="es-MX" sz="2400" dirty="0" smtClean="0">
                <a:solidFill>
                  <a:srgbClr val="333399"/>
                </a:solidFill>
                <a:latin typeface="Arial "/>
              </a:rPr>
              <a:t>)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584" y="1700213"/>
            <a:ext cx="7924800" cy="4321175"/>
          </a:xfrm>
        </p:spPr>
        <p:txBody>
          <a:bodyPr lIns="92075" tIns="46038" rIns="92075" bIns="46038"/>
          <a:lstStyle/>
          <a:p>
            <a:pPr marL="457200" lvl="1" indent="0" algn="just" eaLnBrk="1" hangingPunct="1">
              <a:buFontTx/>
              <a:buNone/>
            </a:pPr>
            <a:r>
              <a:rPr lang="es-ES_tradnl" sz="1800" dirty="0" smtClean="0">
                <a:latin typeface="Arial "/>
              </a:rPr>
              <a:t>Conjunto de uno o más instrumentos  de medida y, frecuentemente, otros dispositivos, incluyendo reactivos e insumos varios, ensamblados y adaptados para proporcionar valores medidos dentro de intervalos especificados, para magnitudes de naturalezas dadas.</a:t>
            </a:r>
          </a:p>
        </p:txBody>
      </p:sp>
      <p:pic>
        <p:nvPicPr>
          <p:cNvPr id="5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55" y="2976959"/>
            <a:ext cx="2880321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://t3.gstatic.com/images?q=tbn:ANd9GcTm3fl_rWzZ5Yr-lESfx248nCbOML3whopNj-BsVTyglYffU4WjcQ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15" y="5174813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89039"/>
            <a:ext cx="1905000" cy="1400175"/>
          </a:xfrm>
          <a:prstGeom prst="rect">
            <a:avLst/>
          </a:prstGeom>
        </p:spPr>
      </p:pic>
      <p:pic>
        <p:nvPicPr>
          <p:cNvPr id="7" name="6 Imagen" descr="http://t2.gstatic.com/images?q=tbn:ANd9GcRp-UYASbIVA9XjkiPY-SRtb7ib3jtxoN-UB0eGNSEvO-VzA3ebrkkmE9b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83" y="4650694"/>
            <a:ext cx="1911985" cy="162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545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E3C0E2-6384-4321-B862-FAFDBBD9894F}" type="slidenum">
              <a:rPr lang="es-ES" smtClean="0"/>
              <a:pPr eaLnBrk="1" hangingPunct="1"/>
              <a:t>34</a:t>
            </a:fld>
            <a:endParaRPr lang="es-E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5850" y="888256"/>
            <a:ext cx="6534150" cy="1143000"/>
          </a:xfrm>
        </p:spPr>
        <p:txBody>
          <a:bodyPr/>
          <a:lstStyle/>
          <a:p>
            <a:pPr eaLnBrk="1" hangingPunct="1"/>
            <a:r>
              <a:rPr lang="es-MX" sz="2800" i="1" dirty="0">
                <a:latin typeface="Arial" pitchFamily="34" charset="0"/>
              </a:rPr>
              <a:t>Trazabilidad  metrológica </a:t>
            </a:r>
            <a:r>
              <a:rPr lang="es-MX" sz="2400" i="1" dirty="0" smtClean="0">
                <a:solidFill>
                  <a:srgbClr val="333399"/>
                </a:solidFill>
              </a:rPr>
              <a:t>(</a:t>
            </a:r>
            <a:r>
              <a:rPr lang="es-MX" sz="2400" i="1" dirty="0">
                <a:solidFill>
                  <a:srgbClr val="333399"/>
                </a:solidFill>
              </a:rPr>
              <a:t>3ed VIM 2.41)</a:t>
            </a:r>
            <a:endParaRPr lang="es-ES" sz="2400" i="1" dirty="0">
              <a:solidFill>
                <a:srgbClr val="333399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8387" y="2780928"/>
            <a:ext cx="6551613" cy="22542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CO" sz="2800" dirty="0" smtClean="0"/>
              <a:t>	</a:t>
            </a:r>
            <a:r>
              <a:rPr 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Propiedad de un </a:t>
            </a:r>
            <a:r>
              <a:rPr lang="es-C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de una medida </a:t>
            </a:r>
            <a:r>
              <a:rPr 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por la cual el resultado puede relacionarse con una referencia mediante una cadena ininterrumpida y documentada de </a:t>
            </a:r>
            <a:r>
              <a:rPr lang="es-C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calibraciones, </a:t>
            </a:r>
            <a:r>
              <a:rPr 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cada una de las cuales contribuye a la </a:t>
            </a:r>
            <a:r>
              <a:rPr lang="es-C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incertidumbre de medida</a:t>
            </a:r>
            <a:endParaRPr lang="es-E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13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DA119FF-913D-4AC6-A474-93CD0AB6E582}" type="slidenum">
              <a:rPr lang="es-ES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35</a:t>
            </a:fld>
            <a:endParaRPr lang="es-E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372" name="1 Título"/>
          <p:cNvSpPr>
            <a:spLocks noGrp="1"/>
          </p:cNvSpPr>
          <p:nvPr>
            <p:ph type="title" idx="4294967295"/>
          </p:nvPr>
        </p:nvSpPr>
        <p:spPr>
          <a:xfrm>
            <a:off x="683568" y="840296"/>
            <a:ext cx="8569325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s-CO" sz="2800" i="1" dirty="0">
                <a:latin typeface="Arial" pitchFamily="34" charset="0"/>
              </a:rPr>
              <a:t>Precisión de medida</a:t>
            </a:r>
            <a:r>
              <a:rPr lang="es-CO" sz="3200" i="1" dirty="0" smtClean="0">
                <a:latin typeface="Arial" pitchFamily="34" charset="0"/>
              </a:rPr>
              <a:t>  </a:t>
            </a:r>
            <a:r>
              <a:rPr lang="es-MX" sz="2400" i="1" dirty="0">
                <a:solidFill>
                  <a:srgbClr val="333399"/>
                </a:solidFill>
              </a:rPr>
              <a:t>(3ed VIM 2.15)</a:t>
            </a:r>
            <a:endParaRPr lang="en-US" sz="2400" i="1" dirty="0">
              <a:solidFill>
                <a:srgbClr val="333399"/>
              </a:solidFill>
            </a:endParaRPr>
          </a:p>
        </p:txBody>
      </p:sp>
      <p:sp>
        <p:nvSpPr>
          <p:cNvPr id="58373" name="2 Marcador de contenido"/>
          <p:cNvSpPr>
            <a:spLocks noGrp="1"/>
          </p:cNvSpPr>
          <p:nvPr>
            <p:ph idx="4294967295"/>
          </p:nvPr>
        </p:nvSpPr>
        <p:spPr>
          <a:xfrm>
            <a:off x="383381" y="2708920"/>
            <a:ext cx="8377238" cy="2088232"/>
          </a:xfrm>
        </p:spPr>
        <p:txBody>
          <a:bodyPr lIns="92075" tIns="46038" rIns="92075" bIns="46038">
            <a:normAutofit/>
          </a:bodyPr>
          <a:lstStyle/>
          <a:p>
            <a:pPr algn="just" eaLnBrk="1" hangingPunct="1">
              <a:buFontTx/>
              <a:buNone/>
            </a:pPr>
            <a:r>
              <a:rPr lang="es-CO" sz="2400" dirty="0" smtClean="0">
                <a:latin typeface="Arial" pitchFamily="34" charset="0"/>
              </a:rPr>
              <a:t>	Proximidad entre las indicaciones o los valores medidos  obtenidos por mediciones repetidas de un mismo objeto, o de objetos similares,  bajo condiciones especificadas</a:t>
            </a:r>
          </a:p>
          <a:p>
            <a:pPr algn="just" eaLnBrk="1" hangingPunct="1">
              <a:buFontTx/>
              <a:buNone/>
            </a:pPr>
            <a:r>
              <a:rPr lang="es-CO" sz="2400" dirty="0" smtClean="0">
                <a:latin typeface="Arial" pitchFamily="34" charset="0"/>
              </a:rPr>
              <a:t>	</a:t>
            </a:r>
            <a:endParaRPr lang="en-US" sz="24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1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DA119FF-913D-4AC6-A474-93CD0AB6E582}" type="slidenum">
              <a:rPr lang="es-ES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36</a:t>
            </a:fld>
            <a:endParaRPr lang="es-E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372" name="1 Título"/>
          <p:cNvSpPr>
            <a:spLocks noGrp="1"/>
          </p:cNvSpPr>
          <p:nvPr>
            <p:ph type="title" idx="4294967295"/>
          </p:nvPr>
        </p:nvSpPr>
        <p:spPr>
          <a:xfrm>
            <a:off x="585822" y="1052736"/>
            <a:ext cx="8569325" cy="1143000"/>
          </a:xfrm>
        </p:spPr>
        <p:txBody>
          <a:bodyPr lIns="92075" tIns="46038" rIns="92075" bIns="46038"/>
          <a:lstStyle/>
          <a:p>
            <a:pPr lvl="0" eaLnBrk="1" hangingPunct="1"/>
            <a:r>
              <a:rPr lang="es-CO" sz="2800" i="1" dirty="0">
                <a:latin typeface="Arial" pitchFamily="34" charset="0"/>
              </a:rPr>
              <a:t>Precisión de </a:t>
            </a:r>
            <a:r>
              <a:rPr lang="es-CO" sz="2800" i="1" dirty="0" smtClean="0">
                <a:latin typeface="Arial" pitchFamily="34" charset="0"/>
              </a:rPr>
              <a:t>medida </a:t>
            </a:r>
            <a:r>
              <a:rPr lang="es-MX" sz="2400" i="1" dirty="0" smtClean="0">
                <a:solidFill>
                  <a:srgbClr val="333399"/>
                </a:solidFill>
              </a:rPr>
              <a:t>continuación </a:t>
            </a:r>
            <a:r>
              <a:rPr lang="es-MX" sz="2400" i="1" dirty="0">
                <a:solidFill>
                  <a:srgbClr val="333399"/>
                </a:solidFill>
              </a:rPr>
              <a:t>notas</a:t>
            </a:r>
            <a:r>
              <a:rPr lang="es-CO" sz="2400" i="1" dirty="0">
                <a:solidFill>
                  <a:srgbClr val="333399"/>
                </a:solidFill>
              </a:rPr>
              <a:t/>
            </a:r>
            <a:br>
              <a:rPr lang="es-CO" sz="2400" i="1" dirty="0">
                <a:solidFill>
                  <a:srgbClr val="333399"/>
                </a:solidFill>
              </a:rPr>
            </a:br>
            <a:endParaRPr lang="en-US" sz="2400" i="1" dirty="0">
              <a:solidFill>
                <a:srgbClr val="333399"/>
              </a:solidFill>
            </a:endParaRPr>
          </a:p>
        </p:txBody>
      </p:sp>
      <p:sp>
        <p:nvSpPr>
          <p:cNvPr id="5837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2021869"/>
            <a:ext cx="8377238" cy="4702175"/>
          </a:xfrm>
        </p:spPr>
        <p:txBody>
          <a:bodyPr lIns="92075" tIns="46038" rIns="92075" bIns="46038">
            <a:normAutofit/>
          </a:bodyPr>
          <a:lstStyle/>
          <a:p>
            <a:pPr algn="just" eaLnBrk="1" hangingPunct="1">
              <a:buFontTx/>
              <a:buNone/>
            </a:pPr>
            <a:r>
              <a:rPr lang="es-CO" sz="2400" dirty="0" smtClean="0">
                <a:latin typeface="Arial" pitchFamily="34" charset="0"/>
              </a:rPr>
              <a:t>	</a:t>
            </a:r>
            <a:r>
              <a:rPr lang="es-CO" sz="1800" dirty="0" smtClean="0">
                <a:latin typeface="Arial" pitchFamily="34" charset="0"/>
              </a:rPr>
              <a:t>Nota 1: Es habitual que la precisión de una medida se exprese numéricamente mediante medidas de dispersión tales como la desviación estándar, la varianza o el coeficiente de variación bajo las  condiciones especificadas.</a:t>
            </a:r>
          </a:p>
          <a:p>
            <a:pPr algn="just" eaLnBrk="1" hangingPunct="1">
              <a:buFontTx/>
              <a:buNone/>
            </a:pPr>
            <a:r>
              <a:rPr lang="es-CO" sz="1800" dirty="0" smtClean="0">
                <a:latin typeface="Arial" pitchFamily="34" charset="0"/>
              </a:rPr>
              <a:t>	Nota 2: Las “condiciones especificadas” pueden ser </a:t>
            </a:r>
            <a:r>
              <a:rPr lang="es-CO" sz="1800" b="1" dirty="0" smtClean="0">
                <a:latin typeface="Arial" pitchFamily="34" charset="0"/>
              </a:rPr>
              <a:t>condiciones de </a:t>
            </a:r>
            <a:r>
              <a:rPr lang="es-CO" sz="1800" b="1" dirty="0" err="1" smtClean="0">
                <a:latin typeface="Arial" pitchFamily="34" charset="0"/>
              </a:rPr>
              <a:t>repetibilidad</a:t>
            </a:r>
            <a:r>
              <a:rPr lang="es-CO" sz="1800" b="1" dirty="0" smtClean="0">
                <a:latin typeface="Arial" pitchFamily="34" charset="0"/>
              </a:rPr>
              <a:t>, condiciones de precisión intermedia, o condiciones de reproducibilidad.</a:t>
            </a:r>
          </a:p>
          <a:p>
            <a:pPr algn="just" eaLnBrk="1" hangingPunct="1">
              <a:buFontTx/>
              <a:buNone/>
            </a:pPr>
            <a:r>
              <a:rPr lang="es-CO" sz="1800" dirty="0" smtClean="0">
                <a:latin typeface="Arial" pitchFamily="34" charset="0"/>
              </a:rPr>
              <a:t>	Nota 3:La precisión se utiliza para definir la </a:t>
            </a:r>
            <a:r>
              <a:rPr lang="es-CO" sz="1800" dirty="0" err="1" smtClean="0">
                <a:latin typeface="Arial" pitchFamily="34" charset="0"/>
              </a:rPr>
              <a:t>repetibilidad</a:t>
            </a:r>
            <a:r>
              <a:rPr lang="es-CO" sz="1800" dirty="0" smtClean="0">
                <a:latin typeface="Arial" pitchFamily="34" charset="0"/>
              </a:rPr>
              <a:t> de medida, la precisión intermedia y la reproducibilidad.</a:t>
            </a:r>
          </a:p>
          <a:p>
            <a:pPr algn="just" eaLnBrk="1" hangingPunct="1">
              <a:buFontTx/>
              <a:buNone/>
            </a:pPr>
            <a:r>
              <a:rPr lang="es-CO" sz="1800" dirty="0" smtClean="0">
                <a:latin typeface="Arial" pitchFamily="34" charset="0"/>
              </a:rPr>
              <a:t>	Nota 4: Con frecuencia, “precisión de medida” se utiliza, erróneamente, en lugar de “</a:t>
            </a:r>
            <a:r>
              <a:rPr lang="es-CO" sz="1800" b="1" dirty="0" smtClean="0">
                <a:latin typeface="Arial" pitchFamily="34" charset="0"/>
              </a:rPr>
              <a:t>exactitud de medida</a:t>
            </a:r>
            <a:r>
              <a:rPr lang="es-CO" sz="1800" dirty="0" smtClean="0">
                <a:latin typeface="Arial" pitchFamily="34" charset="0"/>
              </a:rPr>
              <a:t>”.</a:t>
            </a:r>
          </a:p>
          <a:p>
            <a:pPr algn="just" eaLnBrk="1" hangingPunct="1">
              <a:buFontTx/>
              <a:buNone/>
            </a:pPr>
            <a:r>
              <a:rPr lang="es-CO" sz="2400" dirty="0" smtClean="0">
                <a:latin typeface="Arial" pitchFamily="34" charset="0"/>
              </a:rPr>
              <a:t>	</a:t>
            </a:r>
            <a:endParaRPr lang="en-US" sz="24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7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629CA68-9B1F-4D6C-AE70-500BAB969F46}" type="slidenum">
              <a:rPr lang="es-ES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37</a:t>
            </a:fld>
            <a:endParaRPr lang="es-E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7153" y="829133"/>
            <a:ext cx="7177088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s-MX" sz="2800" i="1" dirty="0">
                <a:latin typeface="Arial" pitchFamily="34" charset="0"/>
              </a:rPr>
              <a:t>Exactitud de medida</a:t>
            </a:r>
            <a:r>
              <a:rPr lang="es-MX" sz="2800" i="1" dirty="0" smtClean="0">
                <a:latin typeface="Arial" pitchFamily="34" charset="0"/>
              </a:rPr>
              <a:t> </a:t>
            </a:r>
            <a:r>
              <a:rPr lang="es-MX" sz="28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s-MX" sz="2400" i="1" dirty="0">
                <a:solidFill>
                  <a:srgbClr val="333399"/>
                </a:solidFill>
              </a:rPr>
              <a:t>(3ed VIM 2.13)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1042"/>
            <a:ext cx="8586788" cy="1054100"/>
          </a:xfrm>
        </p:spPr>
        <p:txBody>
          <a:bodyPr lIns="92075" tIns="46038" rIns="92075" bIns="46038"/>
          <a:lstStyle/>
          <a:p>
            <a:pPr marL="533400" indent="-533400" algn="just" eaLnBrk="1" hangingPunct="1">
              <a:buFontTx/>
              <a:buNone/>
            </a:pPr>
            <a:r>
              <a:rPr lang="es-MX" sz="2600" dirty="0" smtClean="0">
                <a:latin typeface="Arial" pitchFamily="34" charset="0"/>
              </a:rPr>
              <a:t>	</a:t>
            </a:r>
            <a:r>
              <a:rPr lang="es-MX" sz="2400" dirty="0" smtClean="0">
                <a:latin typeface="Arial" pitchFamily="34" charset="0"/>
              </a:rPr>
              <a:t>Proximidad entre un </a:t>
            </a:r>
            <a:r>
              <a:rPr lang="es-MX" sz="2400" b="1" dirty="0" smtClean="0">
                <a:latin typeface="Arial" pitchFamily="34" charset="0"/>
              </a:rPr>
              <a:t>valor medido</a:t>
            </a:r>
            <a:r>
              <a:rPr lang="es-MX" sz="2400" dirty="0" smtClean="0">
                <a:latin typeface="Arial" pitchFamily="34" charset="0"/>
              </a:rPr>
              <a:t> y un </a:t>
            </a:r>
            <a:r>
              <a:rPr lang="es-MX" sz="2400" b="1" dirty="0" smtClean="0">
                <a:latin typeface="Arial" pitchFamily="34" charset="0"/>
              </a:rPr>
              <a:t>valor verdadero</a:t>
            </a:r>
            <a:r>
              <a:rPr lang="es-MX" sz="2400" dirty="0" smtClean="0">
                <a:latin typeface="Arial" pitchFamily="34" charset="0"/>
              </a:rPr>
              <a:t> de un  </a:t>
            </a:r>
            <a:r>
              <a:rPr lang="es-MX" sz="2400" b="1" dirty="0" smtClean="0">
                <a:latin typeface="Arial" pitchFamily="34" charset="0"/>
              </a:rPr>
              <a:t>mensurando</a:t>
            </a:r>
            <a:endParaRPr lang="es-MX" sz="2400" dirty="0" smtClean="0">
              <a:latin typeface="Arial" pitchFamily="34" charset="0"/>
            </a:endParaRPr>
          </a:p>
        </p:txBody>
      </p:sp>
      <p:pic>
        <p:nvPicPr>
          <p:cNvPr id="6144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25" y="3429000"/>
            <a:ext cx="15144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961" y="4653136"/>
            <a:ext cx="14763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0463" y="3687763"/>
            <a:ext cx="1552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077" y="2471738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5900142" y="2924944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4531990" y="4077072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chemeClr val="tx1"/>
                </a:solidFill>
                <a:latin typeface="Arial Narrow" pitchFamily="34" charset="0"/>
              </a:rPr>
              <a:t>4</a:t>
            </a:r>
          </a:p>
        </p:txBody>
      </p:sp>
      <p:sp>
        <p:nvSpPr>
          <p:cNvPr id="61453" name="Text Box 14"/>
          <p:cNvSpPr txBox="1">
            <a:spLocks noChangeArrowheads="1"/>
          </p:cNvSpPr>
          <p:nvPr/>
        </p:nvSpPr>
        <p:spPr bwMode="auto">
          <a:xfrm>
            <a:off x="5756126" y="5229200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chemeClr val="tx1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61454" name="Text Box 15"/>
          <p:cNvSpPr txBox="1">
            <a:spLocks noChangeArrowheads="1"/>
          </p:cNvSpPr>
          <p:nvPr/>
        </p:nvSpPr>
        <p:spPr bwMode="auto">
          <a:xfrm>
            <a:off x="7268294" y="4221088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chemeClr val="tx1"/>
                </a:solidFill>
                <a:latin typeface="Arial Narrow" pitchFamily="34" charset="0"/>
              </a:rPr>
              <a:t>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86" y="2477550"/>
            <a:ext cx="1634718" cy="39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27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629CA68-9B1F-4D6C-AE70-500BAB969F46}" type="slidenum">
              <a:rPr lang="es-ES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38</a:t>
            </a:fld>
            <a:endParaRPr lang="es-E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1112" y="823300"/>
            <a:ext cx="7177088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s-MX" sz="2800" i="1" dirty="0">
                <a:latin typeface="Arial" pitchFamily="34" charset="0"/>
              </a:rPr>
              <a:t>Exactitud de medida</a:t>
            </a:r>
            <a:r>
              <a:rPr lang="es-MX" sz="2800" i="1" dirty="0" smtClean="0">
                <a:latin typeface="Arial" pitchFamily="34" charset="0"/>
              </a:rPr>
              <a:t> </a:t>
            </a:r>
            <a:r>
              <a:rPr lang="es-MX" sz="28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s-MX" sz="2400" i="1" dirty="0">
                <a:solidFill>
                  <a:srgbClr val="333399"/>
                </a:solidFill>
              </a:rPr>
              <a:t>(3ed VIM 2.13)</a:t>
            </a:r>
          </a:p>
        </p:txBody>
      </p:sp>
      <p:pic>
        <p:nvPicPr>
          <p:cNvPr id="6144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1" y="4460404"/>
            <a:ext cx="1249200" cy="120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90987"/>
            <a:ext cx="1249200" cy="124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34" y="1562642"/>
            <a:ext cx="3000663" cy="214756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36" y="1763201"/>
            <a:ext cx="3409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9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1689350"/>
            <a:ext cx="1249200" cy="117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Imagen" descr="C:\Users\Alexander\Pictures\Gauss 03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4" y="2395056"/>
            <a:ext cx="2698750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4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67" y="1687471"/>
            <a:ext cx="1212573" cy="117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30" y="4266405"/>
            <a:ext cx="3000663" cy="214756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8" name="27 Imagen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44" y="4879491"/>
            <a:ext cx="994410" cy="121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95" y="3670523"/>
            <a:ext cx="19812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>
            <a:off x="2064586" y="5737003"/>
            <a:ext cx="113356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26" idx="2"/>
          </p:cNvCxnSpPr>
          <p:nvPr/>
        </p:nvCxnSpPr>
        <p:spPr>
          <a:xfrm>
            <a:off x="2017829" y="3103081"/>
            <a:ext cx="13493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462056" y="268763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i="1" dirty="0" smtClean="0">
                <a:latin typeface="Arial" pitchFamily="34" charset="0"/>
              </a:rPr>
              <a:t>error </a:t>
            </a:r>
            <a:endParaRPr lang="es-CO" dirty="0"/>
          </a:p>
        </p:txBody>
      </p:sp>
      <p:sp>
        <p:nvSpPr>
          <p:cNvPr id="37" name="36 Rectángulo"/>
          <p:cNvSpPr/>
          <p:nvPr/>
        </p:nvSpPr>
        <p:spPr>
          <a:xfrm>
            <a:off x="2591494" y="530156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i="1" dirty="0" smtClean="0">
                <a:latin typeface="Arial" pitchFamily="34" charset="0"/>
              </a:rPr>
              <a:t>error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9354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629CA68-9B1F-4D6C-AE70-500BAB969F46}" type="slidenum">
              <a:rPr lang="es-ES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39</a:t>
            </a:fld>
            <a:endParaRPr lang="es-E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923385"/>
            <a:ext cx="7858125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s-MX" sz="2800" i="1" dirty="0">
                <a:latin typeface="Arial" pitchFamily="34" charset="0"/>
              </a:rPr>
              <a:t>Veracidad de medida </a:t>
            </a:r>
            <a:r>
              <a:rPr lang="es-MX" sz="2800" i="1" dirty="0" smtClean="0">
                <a:latin typeface="Arial" pitchFamily="34" charset="0"/>
              </a:rPr>
              <a:t> </a:t>
            </a:r>
            <a:r>
              <a:rPr lang="es-MX" sz="2400" i="1" dirty="0">
                <a:solidFill>
                  <a:srgbClr val="333399"/>
                </a:solidFill>
              </a:rPr>
              <a:t>(3ed VIM 2.14)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4456" y="2079764"/>
            <a:ext cx="8955088" cy="1054100"/>
          </a:xfrm>
        </p:spPr>
        <p:txBody>
          <a:bodyPr lIns="92075" tIns="46038" rIns="92075" bIns="46038"/>
          <a:lstStyle/>
          <a:p>
            <a:pPr marL="533400" indent="-533400" algn="just" eaLnBrk="1" hangingPunct="1">
              <a:buFontTx/>
              <a:buNone/>
            </a:pPr>
            <a:r>
              <a:rPr lang="es-MX" sz="2600" dirty="0" smtClean="0">
                <a:latin typeface="Arial" pitchFamily="34" charset="0"/>
              </a:rPr>
              <a:t>	</a:t>
            </a:r>
            <a:r>
              <a:rPr lang="es-MX" sz="2400" dirty="0" smtClean="0">
                <a:latin typeface="Arial" pitchFamily="34" charset="0"/>
              </a:rPr>
              <a:t>Proximidad entre la medida de un número infinito de valores medidos repetidos y un </a:t>
            </a:r>
            <a:r>
              <a:rPr lang="es-MX" sz="2400" b="1" dirty="0" smtClean="0">
                <a:latin typeface="Arial" pitchFamily="34" charset="0"/>
              </a:rPr>
              <a:t>valor de referencia</a:t>
            </a:r>
            <a:endParaRPr lang="es-MX" sz="2400" dirty="0" smtClean="0">
              <a:latin typeface="Arial" pitchFamily="34" charset="0"/>
            </a:endParaRPr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644054" y="3399465"/>
            <a:ext cx="808116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1. La veracidad de medida no es una magnitud y no puede expresarse numéricamente, aunque la norma ISO 5725 especifica formas de expresar dicha proximidad.</a:t>
            </a:r>
          </a:p>
          <a:p>
            <a:pPr algn="just"/>
            <a:endPara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2.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veracidad de medida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inversamente relacionada con el 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sistemático,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pero no está relacionada con el 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aleatorio.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3. No debe utilizarse el término «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exactitud de medida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en lugar de «veracidad de medida».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2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52463" y="1362075"/>
            <a:ext cx="8062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"/>
            </a:pPr>
            <a:endParaRPr lang="es-ES_tradnl" altLang="es-CO" sz="5000" u="none">
              <a:solidFill>
                <a:schemeClr val="tx2"/>
              </a:solidFill>
              <a:latin typeface="Imprint MT Shadow" pitchFamily="8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234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O" b="1" dirty="0"/>
              <a:t>Los números resultantes de hacer una medición no significan </a:t>
            </a:r>
            <a:r>
              <a:rPr lang="es-CO" b="1" dirty="0" smtClean="0"/>
              <a:t>nada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7"/>
          <a:stretch/>
        </p:blipFill>
        <p:spPr>
          <a:xfrm>
            <a:off x="1695512" y="2448278"/>
            <a:ext cx="5976814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8007A-3344-40D3-A782-603EAFFE42A8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679" y="2232958"/>
            <a:ext cx="5855675" cy="308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332767" y="1169234"/>
            <a:ext cx="6478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800" i="1" dirty="0">
                <a:latin typeface="Arial" pitchFamily="34" charset="0"/>
                <a:ea typeface="+mj-ea"/>
                <a:cs typeface="+mj-cs"/>
              </a:rPr>
              <a:t>Relaciones de la exactitud de medida</a:t>
            </a:r>
            <a:r>
              <a:rPr lang="es-MX" sz="2800" i="1" kern="0" dirty="0" smtClean="0">
                <a:solidFill>
                  <a:srgbClr val="FF0000"/>
                </a:solidFill>
              </a:rPr>
              <a:t/>
            </a:r>
            <a:br>
              <a:rPr lang="es-MX" sz="2800" i="1" kern="0" dirty="0" smtClean="0">
                <a:solidFill>
                  <a:srgbClr val="FF0000"/>
                </a:solidFill>
              </a:rPr>
            </a:br>
            <a:endParaRPr lang="en-US" sz="2800" i="1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95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2C5E2-CC83-4BA9-8230-79DB39C7E927}" type="slidenum">
              <a:rPr lang="es-ES"/>
              <a:pPr>
                <a:defRPr/>
              </a:pPr>
              <a:t>41</a:t>
            </a:fld>
            <a:endParaRPr lang="es-E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9488" y="908720"/>
            <a:ext cx="8040688" cy="942975"/>
          </a:xfrm>
        </p:spPr>
        <p:txBody>
          <a:bodyPr/>
          <a:lstStyle/>
          <a:p>
            <a:pPr eaLnBrk="1" hangingPunct="1"/>
            <a:r>
              <a:rPr lang="es-CO" sz="2800" i="1" dirty="0">
                <a:latin typeface="Arial" pitchFamily="34" charset="0"/>
              </a:rPr>
              <a:t>Calibración</a:t>
            </a:r>
            <a:r>
              <a:rPr lang="es-CO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MX" sz="2400" i="1" dirty="0">
                <a:solidFill>
                  <a:srgbClr val="333399"/>
                </a:solidFill>
              </a:rPr>
              <a:t>(3ed VIM 2.39)</a:t>
            </a:r>
            <a:endParaRPr lang="es-CO" sz="2400" i="1" dirty="0">
              <a:solidFill>
                <a:srgbClr val="333399"/>
              </a:solidFill>
            </a:endParaRP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420888"/>
            <a:ext cx="8556625" cy="3115284"/>
          </a:xfrm>
        </p:spPr>
        <p:txBody>
          <a:bodyPr/>
          <a:lstStyle/>
          <a:p>
            <a:pPr algn="just" eaLnBrk="1" hangingPunct="1">
              <a:buNone/>
            </a:pPr>
            <a:r>
              <a:rPr lang="es-CO" sz="23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Operación que bajo condiciones especificadas establece, en una primera etapa, una relación entre los </a:t>
            </a: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valores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 y sus </a:t>
            </a: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incertidumbres de medida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 asociadas obtenidas a partir de los </a:t>
            </a: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patrones de medida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, y las correspondientes </a:t>
            </a: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indicaciones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 con sus incertidumbres asociadas y, en una segunda etapa, utiliza esta información para establecer una relación que permita obtener un </a:t>
            </a: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resultado de medida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a partir de una indicación </a:t>
            </a:r>
          </a:p>
        </p:txBody>
      </p:sp>
    </p:spTree>
    <p:extLst>
      <p:ext uri="{BB962C8B-B14F-4D97-AF65-F5344CB8AC3E}">
        <p14:creationId xmlns:p14="http://schemas.microsoft.com/office/powerpoint/2010/main" val="889597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8007A-3344-40D3-A782-603EAFFE42A8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844825"/>
            <a:ext cx="87439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3400" marR="0" lvl="0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	</a:t>
            </a:r>
            <a:r>
              <a:rPr kumimoji="0" lang="es-ES_tradn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Nota 1: Una calibración puede expresarse mediante una declaración, una función de calibración, un </a:t>
            </a:r>
            <a:r>
              <a:rPr kumimoji="0" lang="es-ES_tradnl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diagrama de calibración</a:t>
            </a:r>
            <a:r>
              <a:rPr kumimoji="0" lang="es-ES_tradnl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, una </a:t>
            </a:r>
            <a:r>
              <a:rPr kumimoji="0" lang="es-ES_tradnl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curva de calibración</a:t>
            </a:r>
            <a:r>
              <a:rPr kumimoji="0" lang="es-ES_tradnl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 o una tabla de calibración. En algunos casos, puede consistir en</a:t>
            </a:r>
            <a:r>
              <a:rPr kumimoji="0" lang="es-ES_tradnl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 una corrección aditiva o multiplicativa de la indicación con su incertidumbre correspondiente.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533400" marR="0" lvl="0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	Nota 2: Conviene no confundir la calibración con el </a:t>
            </a:r>
            <a:r>
              <a:rPr kumimoji="0" lang="es-ES_tradnl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ajuste de un sistema de medida</a:t>
            </a:r>
            <a:r>
              <a:rPr kumimoji="0" lang="es-ES_tradnl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, a menudo</a:t>
            </a:r>
            <a:r>
              <a:rPr kumimoji="0" lang="es-ES_tradnl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 llamado incorrectamente “</a:t>
            </a:r>
            <a:r>
              <a:rPr kumimoji="0" lang="es-ES_tradnl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autocalibración</a:t>
            </a:r>
            <a:r>
              <a:rPr kumimoji="0" lang="es-ES_tradnl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”, ni con una </a:t>
            </a:r>
            <a:r>
              <a:rPr kumimoji="0" lang="es-ES_tradnl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verificación</a:t>
            </a:r>
            <a:r>
              <a:rPr kumimoji="0" lang="es-ES_tradnl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 de la calibración.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533400" marR="0" lvl="0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kern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Nota</a:t>
            </a:r>
            <a:r>
              <a:rPr lang="es-ES_tradnl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3: Frecuentemente se interpreta que únicamente la primera etapa de esta definición corresponde a la calibración.</a:t>
            </a:r>
            <a:endParaRPr kumimoji="0" lang="es-MX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603" y="980728"/>
            <a:ext cx="8029347" cy="94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2800" i="1" dirty="0">
                <a:latin typeface="Arial" pitchFamily="34" charset="0"/>
                <a:ea typeface="+mj-ea"/>
                <a:cs typeface="+mj-cs"/>
              </a:rPr>
              <a:t>Calibración</a:t>
            </a:r>
            <a:r>
              <a:rPr kumimoji="0" lang="es-CO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s-MX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s-MX" sz="2400" i="1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continuación notas</a:t>
            </a:r>
            <a:endParaRPr lang="es-CO" sz="2400" i="1" dirty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665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69AD61A-4FC6-4F05-99B4-73F95528797F}" type="slidenum">
              <a:rPr lang="es-ES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43</a:t>
            </a:fld>
            <a:endParaRPr lang="es-E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60304DC-36A9-423F-A336-A842781D96B8}" type="slidenum">
              <a:rPr lang="es-ES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43</a:t>
            </a:fld>
            <a:endParaRPr lang="es-E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980728"/>
            <a:ext cx="8378825" cy="846138"/>
          </a:xfrm>
        </p:spPr>
        <p:txBody>
          <a:bodyPr/>
          <a:lstStyle/>
          <a:p>
            <a:pPr eaLnBrk="1" hangingPunct="1"/>
            <a:r>
              <a:rPr lang="es-CO" sz="2800" i="1" dirty="0">
                <a:latin typeface="Arial" pitchFamily="34" charset="0"/>
              </a:rPr>
              <a:t>Verificación</a:t>
            </a:r>
            <a:r>
              <a:rPr lang="es-CO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i="1" dirty="0">
                <a:solidFill>
                  <a:srgbClr val="333399"/>
                </a:solidFill>
              </a:rPr>
              <a:t>(3ed VIM 2.44)</a:t>
            </a:r>
            <a:endParaRPr lang="es-CO" sz="2400" i="1" dirty="0">
              <a:solidFill>
                <a:srgbClr val="333399"/>
              </a:solidFill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611313"/>
            <a:ext cx="8524875" cy="5246687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Tx/>
              <a:buNone/>
            </a:pPr>
            <a:r>
              <a:rPr lang="es-CO" sz="2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CO" sz="2200" dirty="0" smtClean="0">
                <a:latin typeface="Arial" panose="020B0604020202020204" pitchFamily="34" charset="0"/>
                <a:cs typeface="Arial" pitchFamily="34" charset="0"/>
              </a:rPr>
              <a:t>Aportación de evidencia objetiva de que un elemento satisface los requisitos especificados</a:t>
            </a:r>
          </a:p>
          <a:p>
            <a:pPr algn="just" eaLnBrk="1" hangingPunct="1">
              <a:buFontTx/>
              <a:buNone/>
            </a:pPr>
            <a:r>
              <a:rPr lang="es-CO" sz="2200" dirty="0" smtClean="0">
                <a:latin typeface="Arial" panose="020B0604020202020204" pitchFamily="34" charset="0"/>
                <a:cs typeface="Arial" pitchFamily="34" charset="0"/>
              </a:rPr>
              <a:t>	Ejemplo: La confirmación de que se satisfacen las propiedades de funcionamiento declaradas o los requisitos legales de un </a:t>
            </a:r>
            <a:r>
              <a:rPr lang="es-CO" sz="2200" b="1" dirty="0" smtClean="0">
                <a:latin typeface="Arial" pitchFamily="34" charset="0"/>
                <a:cs typeface="Arial" pitchFamily="34" charset="0"/>
              </a:rPr>
              <a:t>sistema de medida.</a:t>
            </a:r>
            <a:r>
              <a:rPr lang="es-CO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CO" sz="1900" dirty="0" smtClean="0">
                <a:latin typeface="Arial" pitchFamily="34" charset="0"/>
                <a:cs typeface="Arial" pitchFamily="34" charset="0"/>
              </a:rPr>
              <a:t>Nota 1: Cuando sea necesario, es conveniente tener en cuenta la </a:t>
            </a:r>
            <a:r>
              <a:rPr lang="es-CO" sz="1900" b="1" dirty="0" smtClean="0">
                <a:latin typeface="Arial" pitchFamily="34" charset="0"/>
                <a:cs typeface="Arial" pitchFamily="34" charset="0"/>
              </a:rPr>
              <a:t>incertidumbre de medida.</a:t>
            </a:r>
            <a:endParaRPr lang="es-CO" sz="19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</a:pPr>
            <a:r>
              <a:rPr lang="es-CO" sz="1900" dirty="0" smtClean="0">
                <a:latin typeface="Arial" pitchFamily="34" charset="0"/>
                <a:cs typeface="Arial" pitchFamily="34" charset="0"/>
              </a:rPr>
              <a:t>	Nota 2: El elemento puede ser, por ejemplo, un proceso, un procedimiento de medida, un material, un compuesto o un sistema de medida.</a:t>
            </a:r>
          </a:p>
          <a:p>
            <a:pPr algn="just" eaLnBrk="1" hangingPunct="1">
              <a:buFontTx/>
              <a:buNone/>
            </a:pPr>
            <a:r>
              <a:rPr lang="es-CO" sz="1900" dirty="0" smtClean="0">
                <a:latin typeface="Arial" pitchFamily="34" charset="0"/>
                <a:cs typeface="Arial" pitchFamily="34" charset="0"/>
              </a:rPr>
              <a:t>	Nota 3: Los requisitos especificados pueden ser, por ejemplo, las especificaciones del fabricante.</a:t>
            </a:r>
          </a:p>
          <a:p>
            <a:pPr algn="just" eaLnBrk="1" hangingPunct="1">
              <a:buFontTx/>
              <a:buNone/>
            </a:pPr>
            <a:r>
              <a:rPr lang="es-CO" sz="1900" dirty="0" smtClean="0">
                <a:latin typeface="Arial" pitchFamily="34" charset="0"/>
                <a:cs typeface="Arial" pitchFamily="34" charset="0"/>
              </a:rPr>
              <a:t>	Nota 4: En metrología legal, la verificación, tal como la define el VIML, y en general en la evaluación de la conformidad, puede conllevar el examen, marcado o emisión de un certificado de un sistema de medida.</a:t>
            </a:r>
          </a:p>
          <a:p>
            <a:pPr algn="just" eaLnBrk="1" hangingPunct="1">
              <a:buFontTx/>
              <a:buNone/>
            </a:pPr>
            <a:r>
              <a:rPr lang="es-CO" sz="1900" dirty="0" smtClean="0">
                <a:latin typeface="Arial" pitchFamily="34" charset="0"/>
                <a:cs typeface="Arial" pitchFamily="34" charset="0"/>
              </a:rPr>
              <a:t>	Nota 5: No debe confundirse la verificación con la </a:t>
            </a:r>
            <a:r>
              <a:rPr lang="es-CO" sz="1900" b="1" dirty="0" smtClean="0">
                <a:latin typeface="Arial" pitchFamily="34" charset="0"/>
                <a:cs typeface="Arial" pitchFamily="34" charset="0"/>
              </a:rPr>
              <a:t>calibración</a:t>
            </a:r>
            <a:r>
              <a:rPr lang="es-CO" sz="1900" dirty="0" smtClean="0">
                <a:latin typeface="Arial" pitchFamily="34" charset="0"/>
                <a:cs typeface="Arial" pitchFamily="34" charset="0"/>
              </a:rPr>
              <a:t>. No toda verificación es una </a:t>
            </a:r>
            <a:r>
              <a:rPr lang="es-CO" sz="1900" b="1" dirty="0" smtClean="0">
                <a:latin typeface="Arial" pitchFamily="34" charset="0"/>
                <a:cs typeface="Arial" pitchFamily="34" charset="0"/>
              </a:rPr>
              <a:t>validación</a:t>
            </a:r>
            <a:r>
              <a:rPr lang="es-CO" sz="19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endParaRPr lang="es-CO" sz="20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</a:pPr>
            <a:endParaRPr lang="es-CO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16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994E6-B4BE-45BA-9240-0F005D82EC98}" type="slidenum">
              <a:rPr lang="es-ES"/>
              <a:pPr>
                <a:defRPr/>
              </a:pPr>
              <a:t>44</a:t>
            </a:fld>
            <a:endParaRPr lang="es-ES"/>
          </a:p>
        </p:txBody>
      </p:sp>
      <p:sp>
        <p:nvSpPr>
          <p:cNvPr id="33797" name="2 Rectángulo"/>
          <p:cNvSpPr>
            <a:spLocks noChangeArrowheads="1"/>
          </p:cNvSpPr>
          <p:nvPr/>
        </p:nvSpPr>
        <p:spPr bwMode="auto">
          <a:xfrm>
            <a:off x="327024" y="3284984"/>
            <a:ext cx="8464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sz="2400" dirty="0">
                <a:solidFill>
                  <a:schemeClr val="tx1"/>
                </a:solidFill>
                <a:cs typeface="Arial" pitchFamily="34" charset="0"/>
              </a:rPr>
              <a:t>Conjunto de operaciones realizadas sobre un </a:t>
            </a:r>
            <a:r>
              <a:rPr lang="es-CO" sz="2400" b="1" dirty="0">
                <a:solidFill>
                  <a:schemeClr val="tx1"/>
                </a:solidFill>
                <a:cs typeface="Arial" pitchFamily="34" charset="0"/>
              </a:rPr>
              <a:t>sistema de medida</a:t>
            </a:r>
            <a:r>
              <a:rPr lang="es-CO" sz="2400" dirty="0">
                <a:solidFill>
                  <a:schemeClr val="tx1"/>
                </a:solidFill>
                <a:cs typeface="Arial" pitchFamily="34" charset="0"/>
              </a:rPr>
              <a:t> para que proporcione </a:t>
            </a:r>
            <a:r>
              <a:rPr lang="es-CO" sz="2400" b="1" dirty="0">
                <a:solidFill>
                  <a:schemeClr val="tx1"/>
                </a:solidFill>
                <a:cs typeface="Arial" pitchFamily="34" charset="0"/>
              </a:rPr>
              <a:t>indicaciones</a:t>
            </a:r>
            <a:r>
              <a:rPr lang="es-CO" sz="2400" dirty="0">
                <a:solidFill>
                  <a:schemeClr val="tx1"/>
                </a:solidFill>
                <a:cs typeface="Arial" pitchFamily="34" charset="0"/>
              </a:rPr>
              <a:t> prescritas, correspondientes a </a:t>
            </a:r>
            <a:r>
              <a:rPr lang="es-CO" sz="2400" b="1" dirty="0">
                <a:solidFill>
                  <a:schemeClr val="tx1"/>
                </a:solidFill>
                <a:cs typeface="Arial" pitchFamily="34" charset="0"/>
              </a:rPr>
              <a:t>valores</a:t>
            </a:r>
            <a:r>
              <a:rPr lang="es-CO" sz="2400" dirty="0">
                <a:solidFill>
                  <a:schemeClr val="tx1"/>
                </a:solidFill>
                <a:cs typeface="Arial" pitchFamily="34" charset="0"/>
              </a:rPr>
              <a:t> dados de la </a:t>
            </a:r>
            <a:r>
              <a:rPr lang="es-CO" sz="2400" b="1" dirty="0">
                <a:solidFill>
                  <a:schemeClr val="tx1"/>
                </a:solidFill>
                <a:cs typeface="Arial" pitchFamily="34" charset="0"/>
              </a:rPr>
              <a:t>magnitud </a:t>
            </a:r>
            <a:r>
              <a:rPr lang="es-CO" sz="2400" dirty="0">
                <a:solidFill>
                  <a:schemeClr val="tx1"/>
                </a:solidFill>
                <a:cs typeface="Arial" pitchFamily="34" charset="0"/>
              </a:rPr>
              <a:t>a medir</a:t>
            </a:r>
          </a:p>
        </p:txBody>
      </p:sp>
      <p:sp>
        <p:nvSpPr>
          <p:cNvPr id="33798" name="3 Rectángulo"/>
          <p:cNvSpPr>
            <a:spLocks noChangeArrowheads="1"/>
          </p:cNvSpPr>
          <p:nvPr/>
        </p:nvSpPr>
        <p:spPr bwMode="auto">
          <a:xfrm>
            <a:off x="986845" y="1772816"/>
            <a:ext cx="81311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i="1" dirty="0">
                <a:latin typeface="Arial" pitchFamily="34" charset="0"/>
                <a:ea typeface="+mj-ea"/>
                <a:cs typeface="+mj-cs"/>
              </a:rPr>
              <a:t>Ajuste de un sistema de medida</a:t>
            </a:r>
            <a:r>
              <a:rPr lang="es-CO" sz="3200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MX" sz="2400" i="1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(3 </a:t>
            </a:r>
            <a:r>
              <a:rPr lang="es-MX" sz="2400" i="1" dirty="0" err="1">
                <a:solidFill>
                  <a:srgbClr val="333399"/>
                </a:solidFill>
                <a:latin typeface="+mj-lt"/>
                <a:ea typeface="+mj-ea"/>
                <a:cs typeface="+mj-cs"/>
              </a:rPr>
              <a:t>ed</a:t>
            </a:r>
            <a:r>
              <a:rPr lang="es-MX" sz="2400" i="1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 VIM 3.11)</a:t>
            </a:r>
            <a:endParaRPr lang="es-CO" sz="2400" i="1" dirty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  <a:p>
            <a:r>
              <a:rPr lang="es-CO" sz="3200" dirty="0">
                <a:solidFill>
                  <a:schemeClr val="tx1"/>
                </a:solidFill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3317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101C2-498A-45F1-9BF1-094F31D176E1}" type="slidenum">
              <a:rPr lang="es-ES"/>
              <a:pPr>
                <a:defRPr/>
              </a:pPr>
              <a:t>45</a:t>
            </a:fld>
            <a:endParaRPr lang="es-E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303908"/>
            <a:ext cx="6316663" cy="874713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s-MX" sz="3100" i="1" dirty="0">
                <a:latin typeface="Arial" pitchFamily="34" charset="0"/>
              </a:rPr>
              <a:t>Error de medida </a:t>
            </a:r>
            <a:r>
              <a:rPr lang="es-MX" sz="3000" i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MX" sz="2700" i="1" dirty="0">
                <a:solidFill>
                  <a:srgbClr val="333399"/>
                </a:solidFill>
              </a:rPr>
              <a:t>3ed VIM 2.16)</a:t>
            </a:r>
            <a:br>
              <a:rPr lang="es-MX" sz="2700" i="1" dirty="0">
                <a:solidFill>
                  <a:srgbClr val="333399"/>
                </a:solidFill>
              </a:rPr>
            </a:br>
            <a:endParaRPr lang="es-MX" sz="2700" i="1" dirty="0">
              <a:solidFill>
                <a:srgbClr val="333399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182492"/>
            <a:ext cx="8915400" cy="901700"/>
          </a:xfrm>
        </p:spPr>
        <p:txBody>
          <a:bodyPr lIns="92075" tIns="46038" rIns="92075" bIns="46038"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s-MX" sz="2600" dirty="0" smtClean="0">
                <a:latin typeface="Arial" pitchFamily="34" charset="0"/>
                <a:cs typeface="Arial" pitchFamily="34" charset="0"/>
              </a:rPr>
              <a:t>	Diferencia entre un valor medido de una magnitud y un valor de referencia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endParaRPr lang="es-CO" sz="1800">
              <a:solidFill>
                <a:schemeClr val="tx1"/>
              </a:solidFill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829885"/>
              </p:ext>
            </p:extLst>
          </p:nvPr>
        </p:nvGraphicFramePr>
        <p:xfrm>
          <a:off x="3192462" y="4437112"/>
          <a:ext cx="1597865" cy="7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7" name="Ecuación" r:id="rId5" imgW="749160" imgH="215640" progId="Equation.3">
                  <p:embed/>
                </p:oleObj>
              </mc:Choice>
              <mc:Fallback>
                <p:oleObj name="Ecuación" r:id="rId5" imgW="74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2" y="4437112"/>
                        <a:ext cx="1597865" cy="782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829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101C2-498A-45F1-9BF1-094F31D176E1}" type="slidenum">
              <a:rPr lang="es-ES"/>
              <a:pPr>
                <a:defRPr/>
              </a:pPr>
              <a:t>46</a:t>
            </a:fld>
            <a:endParaRPr lang="es-ES" dirty="0"/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endParaRPr lang="es-CO" sz="1800">
              <a:solidFill>
                <a:schemeClr val="tx1"/>
              </a:solidFill>
            </a:endParaRPr>
          </a:p>
        </p:txBody>
      </p:sp>
      <p:sp>
        <p:nvSpPr>
          <p:cNvPr id="2056" name="Rectangle 3"/>
          <p:cNvSpPr txBox="1">
            <a:spLocks noChangeArrowheads="1"/>
          </p:cNvSpPr>
          <p:nvPr/>
        </p:nvSpPr>
        <p:spPr bwMode="auto">
          <a:xfrm>
            <a:off x="0" y="4049074"/>
            <a:ext cx="89154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 algn="ctr">
              <a:spcBef>
                <a:spcPct val="20000"/>
              </a:spcBef>
            </a:pPr>
            <a:r>
              <a:rPr lang="es-MX" sz="2600" b="1" i="1" dirty="0">
                <a:solidFill>
                  <a:schemeClr val="tx1"/>
                </a:solidFill>
                <a:cs typeface="Arial" pitchFamily="34" charset="0"/>
              </a:rPr>
              <a:t>      </a:t>
            </a:r>
            <a:r>
              <a:rPr lang="es-MX" sz="2800" i="1" dirty="0">
                <a:latin typeface="Arial" pitchFamily="34" charset="0"/>
                <a:ea typeface="+mj-ea"/>
                <a:cs typeface="+mj-cs"/>
              </a:rPr>
              <a:t>Error aleatorio de medida </a:t>
            </a:r>
            <a:r>
              <a:rPr lang="es-MX" sz="2800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es-MX" sz="2400" i="1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(3ed VIM 2.19</a:t>
            </a:r>
            <a:r>
              <a:rPr lang="es-MX" sz="2400" i="1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533400" indent="-533400" algn="ctr">
              <a:spcBef>
                <a:spcPct val="20000"/>
              </a:spcBef>
            </a:pPr>
            <a:endParaRPr lang="es-MX" sz="2400" i="1" dirty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  <a:p>
            <a:pPr marL="533400" indent="-533400" algn="just">
              <a:spcBef>
                <a:spcPct val="20000"/>
              </a:spcBef>
            </a:pPr>
            <a:r>
              <a:rPr lang="es-MX" sz="2600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es-MX" sz="2600" dirty="0">
                <a:latin typeface="Arial" pitchFamily="34" charset="0"/>
                <a:cs typeface="Arial" pitchFamily="34" charset="0"/>
              </a:rPr>
              <a:t>Componente del error de medida que en mediciones repetidas  varía de forma impredecible</a:t>
            </a: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374650" y="1281589"/>
            <a:ext cx="83947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i="1" dirty="0">
                <a:latin typeface="Arial" pitchFamily="34" charset="0"/>
                <a:ea typeface="+mj-ea"/>
                <a:cs typeface="+mj-cs"/>
              </a:rPr>
              <a:t>Error sistemático de medida  </a:t>
            </a:r>
            <a:r>
              <a:rPr lang="es-MX" sz="2400" i="1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(3ed VIM 2.17) </a:t>
            </a:r>
            <a:endParaRPr lang="es-MX" sz="2400" i="1" dirty="0" smtClean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s-MX" sz="2400" i="1" dirty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s-MX" sz="2600" dirty="0" smtClean="0">
                <a:latin typeface="Arial" pitchFamily="34" charset="0"/>
                <a:cs typeface="Arial" pitchFamily="34" charset="0"/>
              </a:rPr>
              <a:t>Componente </a:t>
            </a:r>
            <a:r>
              <a:rPr lang="es-MX" sz="2600" dirty="0">
                <a:latin typeface="Arial" pitchFamily="34" charset="0"/>
                <a:cs typeface="Arial" pitchFamily="34" charset="0"/>
              </a:rPr>
              <a:t>del error de medida  que en medidas                     repetidas  permanece constante  o cambia de forma predecible</a:t>
            </a:r>
          </a:p>
        </p:txBody>
      </p:sp>
    </p:spTree>
    <p:extLst>
      <p:ext uri="{BB962C8B-B14F-4D97-AF65-F5344CB8AC3E}">
        <p14:creationId xmlns:p14="http://schemas.microsoft.com/office/powerpoint/2010/main" val="138297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3BED9-D85B-45F6-925D-3D4DC0BBD866}" type="slidenum">
              <a:rPr lang="es-ES"/>
              <a:pPr>
                <a:defRPr/>
              </a:pPr>
              <a:t>47</a:t>
            </a:fld>
            <a:endParaRPr lang="es-E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495" y="1052736"/>
            <a:ext cx="8394700" cy="714375"/>
          </a:xfrm>
        </p:spPr>
        <p:txBody>
          <a:bodyPr lIns="92075" tIns="46038" rIns="92075" bIns="46038"/>
          <a:lstStyle/>
          <a:p>
            <a:pPr eaLnBrk="1" hangingPunct="1"/>
            <a:r>
              <a:rPr lang="es-MX" sz="2800" i="1" dirty="0">
                <a:latin typeface="Arial" pitchFamily="34" charset="0"/>
              </a:rPr>
              <a:t>Incertidumbre de medida  </a:t>
            </a:r>
            <a:r>
              <a:rPr lang="es-MX" sz="2400" i="1" dirty="0">
                <a:solidFill>
                  <a:srgbClr val="333399"/>
                </a:solidFill>
              </a:rPr>
              <a:t>(3ed VIM 2.26)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44824"/>
            <a:ext cx="8743950" cy="5200650"/>
          </a:xfrm>
        </p:spPr>
        <p:txBody>
          <a:bodyPr lIns="92075" tIns="46038" rIns="92075" bIns="46038"/>
          <a:lstStyle/>
          <a:p>
            <a:pPr marL="533400" indent="-533400" algn="just" eaLnBrk="1" hangingPunct="1">
              <a:buFontTx/>
              <a:buNone/>
            </a:pPr>
            <a:r>
              <a:rPr lang="es-MX" sz="2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Parámetro no negativo que caracteriza la dispersión de los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valores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atribuidos a un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mensurando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, a partir de la información utilizada</a:t>
            </a:r>
          </a:p>
          <a:p>
            <a:pPr marL="533400" indent="-533400" algn="just" eaLnBrk="1" hangingPunct="1">
              <a:buFontTx/>
              <a:buNone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533400" indent="-533400" algn="just" eaLnBrk="1" hangingPunct="1">
              <a:buFontTx/>
              <a:buNone/>
            </a:pPr>
            <a:r>
              <a:rPr lang="es-ES_tradnl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      Nota 1: La incertidumbre de medida incluye componentes procedentes de efectos sistemáticos, tales como componentes asociadas a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correcciones </a:t>
            </a:r>
            <a:r>
              <a:rPr lang="es-ES_tradnl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y a valores asignados a patrones, así como la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incertidumbre debida a la definición. </a:t>
            </a:r>
            <a:r>
              <a:rPr lang="es-ES_tradnl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Algunas veces no se corrigen los efectos sistemáticos estimados y en su lugar se tratan como componentes de incertidumbre.</a:t>
            </a:r>
          </a:p>
          <a:p>
            <a:pPr marL="533400" indent="-533400" algn="just" eaLnBrk="1" hangingPunct="1">
              <a:buFontTx/>
              <a:buNone/>
            </a:pPr>
            <a:endParaRPr lang="es-ES_tradnl" sz="18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533400" indent="-533400" algn="just" eaLnBrk="1" hangingPunct="1">
              <a:buFontTx/>
              <a:buNone/>
            </a:pPr>
            <a:r>
              <a:rPr lang="es-ES_tradnl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      Nota 2: El parámetro puede ser, por ejemplo, una desviación estándar, en cuyo  caso se denomina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incertidumbre estándar de medida</a:t>
            </a:r>
            <a:r>
              <a:rPr lang="es-ES_tradnl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(o un múltiplo de ella), o una </a:t>
            </a:r>
            <a:r>
              <a:rPr lang="es-ES_tradnl" sz="18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semiamplitud</a:t>
            </a:r>
            <a:r>
              <a:rPr lang="es-ES_tradnl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con una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probabilidad de cobertura </a:t>
            </a:r>
            <a:r>
              <a:rPr lang="es-ES_tradnl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determinada</a:t>
            </a:r>
            <a:r>
              <a:rPr lang="es-ES_tradnl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.</a:t>
            </a:r>
          </a:p>
          <a:p>
            <a:pPr marL="533400" indent="-533400" algn="just" eaLnBrk="1" hangingPunct="1">
              <a:buFontTx/>
              <a:buNone/>
            </a:pPr>
            <a:endParaRPr lang="es-MX" sz="2000" b="1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4117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8007A-3344-40D3-A782-603EAFFE42A8}" type="slidenum">
              <a:rPr lang="es-ES" smtClean="0"/>
              <a:pPr>
                <a:defRPr/>
              </a:pPr>
              <a:t>48</a:t>
            </a:fld>
            <a:endParaRPr lang="es-E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556791"/>
            <a:ext cx="8743950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3400" marR="0" lvl="0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	</a:t>
            </a:r>
            <a:r>
              <a:rPr kumimoji="0" lang="es-ES_tradn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Nota 3: En general, la incertidumbre de medida incluye numerosas componentes. Algunas pueden calcularse</a:t>
            </a:r>
            <a:r>
              <a:rPr kumimoji="0" lang="es-ES_tradnl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mediante una </a:t>
            </a:r>
            <a:r>
              <a:rPr kumimoji="0" lang="es-ES_tradnl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evaluación tipo A de la incertidumbre de medida,</a:t>
            </a:r>
            <a:r>
              <a:rPr kumimoji="0" lang="es-ES_tradnl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a partir de la distribución estadística de los valores que proceden de las series de mediciones y pueden caracterizarse por desviaciones estándar. Las otras componentes, que pueden calcularse mediante una </a:t>
            </a:r>
            <a:r>
              <a:rPr kumimoji="0" lang="es-ES_tradnl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evaluación tipo B de la incertidumbre de medida,</a:t>
            </a:r>
            <a:r>
              <a:rPr kumimoji="0" lang="es-ES_tradnl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pueden caracterizarse también por desviaciones estándar, evaluadas a partir de funciones de densidad de probabilidad basadas en la experiencia u otra información.</a:t>
            </a:r>
            <a:r>
              <a:rPr kumimoji="0" lang="es-ES_tradnl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</a:t>
            </a:r>
            <a:endParaRPr kumimoji="0" lang="es-ES_tradnl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  <a:p>
            <a:pPr marL="533400" marR="0" lvl="0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	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kern="0" dirty="0" smtClean="0">
                <a:solidFill>
                  <a:schemeClr val="tx1"/>
                </a:solidFill>
                <a:cs typeface="Arial" pitchFamily="34" charset="0"/>
                <a:sym typeface="Symbol" pitchFamily="18" charset="2"/>
              </a:rPr>
              <a:t>	</a:t>
            </a:r>
            <a:r>
              <a:rPr kumimoji="0" lang="es-ES_tradn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Nota 4: En general, para una información dada,</a:t>
            </a:r>
            <a:r>
              <a:rPr kumimoji="0" lang="es-ES_tradnl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se sobreentiende que la incertidumbre de  medida está asociada a un valor determinado atribuido al mensurando. Por tanto, una modificación de este valor supone una modificación de la incertidumbre asociada.</a:t>
            </a:r>
            <a:endParaRPr kumimoji="0" lang="es-MX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2181" y="1124744"/>
            <a:ext cx="886222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MX" sz="2800" i="1" dirty="0">
                <a:solidFill>
                  <a:schemeClr val="tx1"/>
                </a:solidFill>
                <a:latin typeface="Arial" pitchFamily="34" charset="0"/>
              </a:rPr>
              <a:t>Incertidumbre de medida  </a:t>
            </a:r>
            <a:r>
              <a:rPr lang="es-MX" sz="2400" i="1" dirty="0">
                <a:solidFill>
                  <a:srgbClr val="333399"/>
                </a:solidFill>
              </a:rPr>
              <a:t>(3ed VIM 2.26) continuación</a:t>
            </a:r>
            <a:r>
              <a:rPr lang="es-MX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i="1" dirty="0">
                <a:solidFill>
                  <a:srgbClr val="333399"/>
                </a:solidFill>
              </a:rPr>
              <a:t>notas</a:t>
            </a:r>
          </a:p>
        </p:txBody>
      </p:sp>
    </p:spTree>
    <p:extLst>
      <p:ext uri="{BB962C8B-B14F-4D97-AF65-F5344CB8AC3E}">
        <p14:creationId xmlns:p14="http://schemas.microsoft.com/office/powerpoint/2010/main" val="3445260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1D18B79-9E20-4C4A-9750-146302272DB1}" type="slidenum">
              <a:rPr lang="es-ES" sz="1400">
                <a:latin typeface="+mn-lt"/>
              </a:rPr>
              <a:pPr algn="r">
                <a:defRPr/>
              </a:pPr>
              <a:t>49</a:t>
            </a:fld>
            <a:endParaRPr lang="es-ES" sz="1400">
              <a:latin typeface="+mn-lt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24744"/>
            <a:ext cx="9324975" cy="936625"/>
          </a:xfrm>
        </p:spPr>
        <p:txBody>
          <a:bodyPr lIns="92075" tIns="46038" rIns="92075" bIns="46038" anchor="b">
            <a:noAutofit/>
          </a:bodyPr>
          <a:lstStyle/>
          <a:p>
            <a:pPr eaLnBrk="1" hangingPunct="1"/>
            <a:r>
              <a:rPr lang="es-MX" sz="2800" i="1" dirty="0">
                <a:latin typeface="Arial" pitchFamily="34" charset="0"/>
              </a:rPr>
              <a:t>Términos </a:t>
            </a:r>
            <a:r>
              <a:rPr lang="es-MX" sz="2800" i="1" dirty="0" smtClean="0">
                <a:latin typeface="Arial" pitchFamily="34" charset="0"/>
              </a:rPr>
              <a:t>específicos </a:t>
            </a:r>
            <a:r>
              <a:rPr lang="es-MX" sz="2800" i="1" dirty="0">
                <a:latin typeface="Arial" pitchFamily="34" charset="0"/>
              </a:rPr>
              <a:t>de la </a:t>
            </a:r>
            <a:r>
              <a:rPr lang="es-MX" sz="2800" i="1" dirty="0" smtClean="0">
                <a:latin typeface="Arial" pitchFamily="34" charset="0"/>
              </a:rPr>
              <a:t>GUM</a:t>
            </a:r>
            <a:br>
              <a:rPr lang="es-MX" sz="2800" i="1" dirty="0" smtClean="0">
                <a:latin typeface="Arial" pitchFamily="34" charset="0"/>
              </a:rPr>
            </a:br>
            <a:r>
              <a:rPr lang="es-MX" sz="2800" i="1" dirty="0" smtClean="0">
                <a:latin typeface="Arial" pitchFamily="34" charset="0"/>
              </a:rPr>
              <a:t> </a:t>
            </a:r>
            <a:endParaRPr lang="es-MX" sz="2800" i="1" dirty="0">
              <a:latin typeface="Arial" pitchFamily="34" charset="0"/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" y="2155825"/>
            <a:ext cx="8343900" cy="4321175"/>
          </a:xfrm>
        </p:spPr>
        <p:txBody>
          <a:bodyPr lIns="92075" tIns="46038" rIns="92075" bIns="46038"/>
          <a:lstStyle/>
          <a:p>
            <a:pPr marL="0" indent="0" eaLnBrk="1" hangingPunct="1"/>
            <a:r>
              <a:rPr lang="es-ES_tradnl" sz="2400" b="1" i="1" dirty="0" smtClean="0">
                <a:latin typeface="Arial "/>
              </a:rPr>
              <a:t>Incertidumbre estándar : </a:t>
            </a:r>
            <a:r>
              <a:rPr lang="es-ES_tradnl" sz="2400" i="1" dirty="0" smtClean="0">
                <a:latin typeface="Arial "/>
              </a:rPr>
              <a:t>(BIPM/ISO 2.3.1)</a:t>
            </a:r>
            <a:endParaRPr lang="es-ES_tradnl" sz="2400" b="1" i="1" dirty="0" smtClean="0">
              <a:latin typeface="Arial "/>
            </a:endParaRPr>
          </a:p>
          <a:p>
            <a:pPr marL="457200" lvl="1" indent="0" algn="just" eaLnBrk="1" hangingPunct="1">
              <a:buFontTx/>
              <a:buNone/>
            </a:pPr>
            <a:r>
              <a:rPr lang="es-ES_tradnl" sz="2200" dirty="0" smtClean="0">
                <a:latin typeface="Arial "/>
              </a:rPr>
              <a:t>Incertidumbre  del resultado de una medici</a:t>
            </a:r>
            <a:r>
              <a:rPr lang="es-ES_tradnl" sz="2200" dirty="0" smtClean="0"/>
              <a:t>ó</a:t>
            </a:r>
            <a:r>
              <a:rPr lang="es-ES_tradnl" sz="2200" dirty="0" smtClean="0">
                <a:latin typeface="Arial "/>
              </a:rPr>
              <a:t>n  igual  a la ra</a:t>
            </a:r>
            <a:r>
              <a:rPr lang="es-ES_tradnl" sz="2200" dirty="0" smtClean="0"/>
              <a:t>í</a:t>
            </a:r>
            <a:r>
              <a:rPr lang="es-ES_tradnl" sz="2200" dirty="0" smtClean="0">
                <a:latin typeface="Arial "/>
              </a:rPr>
              <a:t>z cuadrada positiva de la varianza estimada o desviación est</a:t>
            </a:r>
            <a:r>
              <a:rPr lang="es-ES_tradnl" sz="2200" dirty="0" smtClean="0"/>
              <a:t>á</a:t>
            </a:r>
            <a:r>
              <a:rPr lang="es-ES_tradnl" sz="2200" dirty="0" smtClean="0">
                <a:latin typeface="Arial "/>
              </a:rPr>
              <a:t>ndar.</a:t>
            </a:r>
          </a:p>
          <a:p>
            <a:pPr marL="0" indent="0" algn="just" eaLnBrk="1" hangingPunct="1"/>
            <a:r>
              <a:rPr lang="es-ES_tradnl" sz="2400" b="1" i="1" dirty="0" smtClean="0">
                <a:latin typeface="Arial "/>
              </a:rPr>
              <a:t>Evaluaci</a:t>
            </a:r>
            <a:r>
              <a:rPr lang="es-ES_tradnl" sz="2400" b="1" i="1" dirty="0" smtClean="0"/>
              <a:t>ó</a:t>
            </a:r>
            <a:r>
              <a:rPr lang="es-ES_tradnl" sz="2400" b="1" i="1" dirty="0" smtClean="0">
                <a:latin typeface="Arial "/>
              </a:rPr>
              <a:t>n incertidumbre  Tipo A : </a:t>
            </a:r>
            <a:r>
              <a:rPr lang="es-ES_tradnl" sz="2400" i="1" dirty="0" smtClean="0">
                <a:latin typeface="Arial "/>
              </a:rPr>
              <a:t>(BIPM/ISO 2.3.2)</a:t>
            </a:r>
          </a:p>
          <a:p>
            <a:pPr marL="457200" lvl="1" indent="0" algn="just" eaLnBrk="1" hangingPunct="1">
              <a:buFontTx/>
              <a:buNone/>
            </a:pPr>
            <a:r>
              <a:rPr lang="es-ES_tradnl" sz="2200" dirty="0" smtClean="0">
                <a:latin typeface="Arial "/>
              </a:rPr>
              <a:t>Método para evaluar la Incertidumbre mediante el análisis estad</a:t>
            </a:r>
            <a:r>
              <a:rPr lang="es-ES_tradnl" sz="2200" dirty="0" smtClean="0"/>
              <a:t>í</a:t>
            </a:r>
            <a:r>
              <a:rPr lang="es-ES_tradnl" sz="2200" dirty="0" smtClean="0">
                <a:latin typeface="Arial "/>
              </a:rPr>
              <a:t>stico de una serie de observaciones.</a:t>
            </a:r>
          </a:p>
          <a:p>
            <a:pPr marL="0" indent="0" algn="just" eaLnBrk="1" hangingPunct="1"/>
            <a:r>
              <a:rPr lang="es-ES_tradnl" sz="2400" b="1" i="1" dirty="0" smtClean="0">
                <a:latin typeface="Arial "/>
              </a:rPr>
              <a:t>Evaluación incertidumbre  Tipo B : </a:t>
            </a:r>
            <a:r>
              <a:rPr lang="es-ES_tradnl" sz="2400" i="1" dirty="0" smtClean="0">
                <a:latin typeface="Arial "/>
              </a:rPr>
              <a:t>(BIPM/ISO 2.3.3)</a:t>
            </a:r>
          </a:p>
          <a:p>
            <a:pPr marL="457200" lvl="1" indent="0" algn="just" eaLnBrk="1" hangingPunct="1">
              <a:buFontTx/>
              <a:buNone/>
            </a:pPr>
            <a:r>
              <a:rPr lang="es-ES_tradnl" sz="2200" dirty="0" smtClean="0">
                <a:latin typeface="Arial "/>
              </a:rPr>
              <a:t>Método para evaluar la Incertidumbre por otro medio  que no sea el análisis estad</a:t>
            </a:r>
            <a:r>
              <a:rPr lang="es-ES_tradnl" sz="2200" dirty="0" smtClean="0"/>
              <a:t>í</a:t>
            </a:r>
            <a:r>
              <a:rPr lang="es-ES_tradnl" sz="2200" dirty="0" smtClean="0">
                <a:latin typeface="Arial "/>
              </a:rPr>
              <a:t>stico de una serie de observaciones.</a:t>
            </a:r>
          </a:p>
          <a:p>
            <a:pPr marL="457200" lvl="1" indent="0" eaLnBrk="1" hangingPunct="1">
              <a:buFontTx/>
              <a:buNone/>
            </a:pPr>
            <a:endParaRPr lang="es-ES_tradnl" sz="2200" dirty="0" smtClean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353214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charRg st="41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435">
                                            <p:txEl>
                                              <p:charRg st="41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5">
                                            <p:txEl>
                                              <p:charRg st="41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4435">
                                            <p:txEl>
                                              <p:charRg st="41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52463" y="1362075"/>
            <a:ext cx="8062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"/>
            </a:pPr>
            <a:endParaRPr lang="es-ES_tradnl" altLang="es-CO" sz="5000" u="none">
              <a:solidFill>
                <a:schemeClr val="tx2"/>
              </a:solidFill>
              <a:latin typeface="Imprint MT Shadow" pitchFamily="8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2340" y="14953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“la </a:t>
            </a:r>
            <a:r>
              <a:rPr lang="es-CO" dirty="0"/>
              <a:t>talla promedio del hombre colombiano adulto es de 172 cm, </a:t>
            </a:r>
            <a:r>
              <a:rPr lang="es-CO" dirty="0" smtClean="0"/>
              <a:t>con una desviación estándar de 6,75 </a:t>
            </a:r>
            <a:r>
              <a:rPr lang="es-CO" dirty="0"/>
              <a:t>cm</a:t>
            </a:r>
            <a:r>
              <a:rPr lang="es-CO" dirty="0" smtClean="0"/>
              <a:t>”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7"/>
          <a:stretch/>
        </p:blipFill>
        <p:spPr>
          <a:xfrm>
            <a:off x="2123728" y="2996952"/>
            <a:ext cx="4999492" cy="27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8A2D67F-CDA4-4CAA-9F52-C98298E4858F}" type="slidenum">
              <a:rPr lang="es-ES" sz="1400">
                <a:latin typeface="+mn-lt"/>
              </a:rPr>
              <a:pPr algn="r">
                <a:defRPr/>
              </a:pPr>
              <a:t>50</a:t>
            </a:fld>
            <a:endParaRPr lang="es-ES" sz="1400">
              <a:latin typeface="+mn-lt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8610600" cy="536575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_tradnl" sz="2200" b="1" dirty="0" smtClean="0">
                <a:latin typeface="Arial "/>
              </a:rPr>
              <a:t>Incertidumbre Estándar  Combinada : </a:t>
            </a:r>
            <a:r>
              <a:rPr lang="es-ES_tradnl" sz="2200" dirty="0" smtClean="0">
                <a:latin typeface="Arial "/>
              </a:rPr>
              <a:t>(BIPM/ISO 2.3.4)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_tradnl" sz="2200" dirty="0" smtClean="0">
                <a:latin typeface="Arial "/>
              </a:rPr>
              <a:t>	Incertidumbre estándar del  resultado  de  una  medición, cuando el resultado se obtiene a  partir de los valores de algunas  otras  magnitudes,  igual  a  la ra</a:t>
            </a:r>
            <a:r>
              <a:rPr lang="es-ES_tradnl" sz="2200" dirty="0" smtClean="0"/>
              <a:t>í</a:t>
            </a:r>
            <a:r>
              <a:rPr lang="es-ES_tradnl" sz="2200" dirty="0" smtClean="0">
                <a:latin typeface="Arial "/>
              </a:rPr>
              <a:t>z  cuadrada positiva de una  suma de términos, siendo  éstos las  varianzas y covarianzas de esas otras magnitudes, ponderadas  en función de la variación del resultado de medida con la variación de dichas magnitudes.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sz="2200" b="1" dirty="0" smtClean="0">
                <a:latin typeface="Arial "/>
              </a:rPr>
              <a:t>Incertidumbre  Expandida : </a:t>
            </a:r>
            <a:r>
              <a:rPr lang="es-ES_tradnl" sz="2200" dirty="0" smtClean="0">
                <a:latin typeface="Arial "/>
              </a:rPr>
              <a:t>(BIPM/ISO 2.3.5)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_tradnl" sz="2200" dirty="0" smtClean="0">
                <a:latin typeface="Arial "/>
              </a:rPr>
              <a:t>	Cantidad que define un intervalo alrededor del resultado de  medición, del que  se espera que  abarque una fracci</a:t>
            </a:r>
            <a:r>
              <a:rPr lang="es-ES_tradnl" sz="2200" dirty="0" smtClean="0"/>
              <a:t>ó</a:t>
            </a:r>
            <a:r>
              <a:rPr lang="es-ES_tradnl" sz="2200" dirty="0" smtClean="0">
                <a:latin typeface="Arial "/>
              </a:rPr>
              <a:t>n grande de la distribución de valores, que razonablemente pudieran  ser  atribuidos  al mensurando. 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sz="2200" b="1" dirty="0" smtClean="0">
                <a:latin typeface="Arial "/>
              </a:rPr>
              <a:t>Factor de Cobertura:</a:t>
            </a:r>
            <a:r>
              <a:rPr lang="es-ES_tradnl" sz="2200" dirty="0" smtClean="0">
                <a:latin typeface="Arial "/>
              </a:rPr>
              <a:t>(BIPM/ISO 2.3.6)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_tradnl" sz="2200" dirty="0" smtClean="0">
                <a:latin typeface="Arial "/>
              </a:rPr>
              <a:t>	Factor numérico usado como multiplicador de la incertidumbre estándar combinada con el propósito de obtener una incertidumbre expandida.</a:t>
            </a:r>
          </a:p>
        </p:txBody>
      </p:sp>
    </p:spTree>
    <p:extLst>
      <p:ext uri="{BB962C8B-B14F-4D97-AF65-F5344CB8AC3E}">
        <p14:creationId xmlns:p14="http://schemas.microsoft.com/office/powerpoint/2010/main" val="3257350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6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6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6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6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6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6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8A2D67F-CDA4-4CAA-9F52-C98298E4858F}" type="slidenum">
              <a:rPr lang="es-ES" sz="1400">
                <a:latin typeface="+mn-lt"/>
              </a:rPr>
              <a:pPr algn="r">
                <a:defRPr/>
              </a:pPr>
              <a:t>51</a:t>
            </a:fld>
            <a:endParaRPr lang="es-ES" sz="1400">
              <a:latin typeface="+mn-lt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322881"/>
            <a:ext cx="8610600" cy="536575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_tradnl" sz="2200" b="1" dirty="0" smtClean="0">
                <a:latin typeface="Arial "/>
              </a:rPr>
              <a:t>Probabilidad : </a:t>
            </a:r>
            <a:r>
              <a:rPr lang="es-ES_tradnl" sz="2200" dirty="0" smtClean="0">
                <a:latin typeface="Arial "/>
              </a:rPr>
              <a:t>(ISO 3534-1:1993:1.1)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_tradnl" sz="2200" dirty="0" smtClean="0">
                <a:latin typeface="Arial "/>
              </a:rPr>
              <a:t>	Número real, entre 0 y 1, asociado a un suceso aleatorio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_tradnl" sz="2200" dirty="0" smtClean="0">
              <a:latin typeface="Arial "/>
            </a:endParaRPr>
          </a:p>
          <a:p>
            <a:pPr algn="just">
              <a:lnSpc>
                <a:spcPct val="90000"/>
              </a:lnSpc>
            </a:pPr>
            <a:r>
              <a:rPr lang="es-ES_tradnl" sz="2200" b="1" dirty="0" smtClean="0">
                <a:latin typeface="Arial "/>
              </a:rPr>
              <a:t>Variable aleatoria : </a:t>
            </a:r>
            <a:r>
              <a:rPr lang="es-ES_tradnl" sz="2200" dirty="0">
                <a:latin typeface="Arial "/>
              </a:rPr>
              <a:t>(ISO </a:t>
            </a:r>
            <a:r>
              <a:rPr lang="es-ES_tradnl" sz="2200" dirty="0" smtClean="0">
                <a:latin typeface="Arial "/>
              </a:rPr>
              <a:t>3534-1:1993:1.2)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_tradnl" sz="2200" dirty="0" smtClean="0">
                <a:latin typeface="Arial "/>
              </a:rPr>
              <a:t>	Variable que puede tomar cualquiera de los valores de un conjunto determinado de valores, y a la que se le asocia una distribución de probabilidad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_tradnl" sz="2200" dirty="0" smtClean="0">
              <a:latin typeface="Arial "/>
            </a:endParaRPr>
          </a:p>
          <a:p>
            <a:pPr algn="just">
              <a:lnSpc>
                <a:spcPct val="90000"/>
              </a:lnSpc>
            </a:pPr>
            <a:r>
              <a:rPr lang="es-ES_tradnl" sz="2200" b="1" dirty="0" smtClean="0">
                <a:latin typeface="Arial "/>
              </a:rPr>
              <a:t>Distribución de probabilidad:</a:t>
            </a:r>
            <a:r>
              <a:rPr lang="es-ES_tradnl" sz="2200" dirty="0" smtClean="0">
                <a:latin typeface="Arial "/>
              </a:rPr>
              <a:t> </a:t>
            </a:r>
            <a:r>
              <a:rPr lang="es-ES_tradnl" sz="2200" dirty="0">
                <a:latin typeface="Arial "/>
              </a:rPr>
              <a:t>(ISO </a:t>
            </a:r>
            <a:r>
              <a:rPr lang="es-ES_tradnl" sz="2200" dirty="0" smtClean="0">
                <a:latin typeface="Arial "/>
              </a:rPr>
              <a:t>3534-1:1993:1.3)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_tradnl" sz="2200" dirty="0" smtClean="0">
                <a:latin typeface="Arial "/>
              </a:rPr>
              <a:t>	Función que da la probabilidad de que una variable aleatoria tome un valor dado cualquiera o pertenezca a un conjunto dado de valores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_tradnl" sz="2200" dirty="0">
                <a:latin typeface="Arial "/>
              </a:rPr>
              <a:t>	</a:t>
            </a:r>
            <a:r>
              <a:rPr lang="es-ES_tradnl" sz="2000" dirty="0" smtClean="0">
                <a:latin typeface="Arial "/>
              </a:rPr>
              <a:t>Nota. La probabilidad que cubre el conjunto total de valores de una variable aleatoria es igual a 1</a:t>
            </a:r>
          </a:p>
        </p:txBody>
      </p:sp>
    </p:spTree>
    <p:extLst>
      <p:ext uri="{BB962C8B-B14F-4D97-AF65-F5344CB8AC3E}">
        <p14:creationId xmlns:p14="http://schemas.microsoft.com/office/powerpoint/2010/main" val="2827938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7204202-ADAA-4129-82BD-D32344864A74}" type="slidenum">
              <a:rPr lang="es-ES" sz="1400">
                <a:latin typeface="+mn-lt"/>
              </a:rPr>
              <a:pPr algn="r">
                <a:defRPr/>
              </a:pPr>
              <a:t>52</a:t>
            </a:fld>
            <a:endParaRPr lang="es-ES" sz="1400">
              <a:latin typeface="+mn-lt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42178"/>
            <a:ext cx="8748713" cy="658813"/>
          </a:xfrm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s-MX" sz="2800" i="1" dirty="0" smtClean="0">
                <a:latin typeface="Arial" pitchFamily="34" charset="0"/>
              </a:rPr>
              <a:t>Fuentes </a:t>
            </a:r>
            <a:r>
              <a:rPr lang="es-MX" sz="2800" i="1" dirty="0">
                <a:latin typeface="Arial" pitchFamily="34" charset="0"/>
              </a:rPr>
              <a:t>de </a:t>
            </a:r>
            <a:r>
              <a:rPr lang="es-MX" sz="2800" i="1" dirty="0" smtClean="0">
                <a:latin typeface="Arial" pitchFamily="34" charset="0"/>
              </a:rPr>
              <a:t>incertidumbre de medición</a:t>
            </a:r>
            <a:endParaRPr lang="es-MX" sz="2800" i="1" dirty="0">
              <a:latin typeface="Arial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357" y="1838060"/>
            <a:ext cx="9007475" cy="720725"/>
          </a:xfrm>
        </p:spPr>
        <p:txBody>
          <a:bodyPr lIns="92075" tIns="46038" rIns="92075" bIns="46038">
            <a:noAutofit/>
          </a:bodyPr>
          <a:lstStyle/>
          <a:p>
            <a:pPr marL="0" indent="0" eaLnBrk="1" hangingPunct="1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Definición incompleta del mensurando</a:t>
            </a:r>
            <a:r>
              <a:rPr lang="es-MX" sz="2000" dirty="0" smtClean="0"/>
              <a:t> </a:t>
            </a:r>
            <a:r>
              <a:rPr lang="es-MX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MX" sz="2400" dirty="0" smtClean="0"/>
              <a:t>  </a:t>
            </a:r>
          </a:p>
          <a:p>
            <a:pPr marL="57150" indent="0">
              <a:buNone/>
            </a:pPr>
            <a:endParaRPr lang="es-MX" sz="24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pic>
        <p:nvPicPr>
          <p:cNvPr id="13" name="12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269134"/>
            <a:ext cx="1512168" cy="1741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54710" y="401069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Realización imperfecta de la definición del mensurando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pic>
        <p:nvPicPr>
          <p:cNvPr id="15" name="14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76192"/>
            <a:ext cx="2880321" cy="18722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507405"/>
              </p:ext>
            </p:extLst>
          </p:nvPr>
        </p:nvGraphicFramePr>
        <p:xfrm>
          <a:off x="5076056" y="2670808"/>
          <a:ext cx="110966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28" name="Ecuación" r:id="rId7" imgW="495085" imgH="418918" progId="Equation.3">
                  <p:embed/>
                </p:oleObj>
              </mc:Choice>
              <mc:Fallback>
                <p:oleObj name="Ecuación" r:id="rId7" imgW="495085" imgH="418918" progId="Equation.3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670808"/>
                        <a:ext cx="110966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786632"/>
              </p:ext>
            </p:extLst>
          </p:nvPr>
        </p:nvGraphicFramePr>
        <p:xfrm>
          <a:off x="4736493" y="4880496"/>
          <a:ext cx="1828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29" name="Ecuación" r:id="rId9" imgW="914400" imgH="431800" progId="Equation.3">
                  <p:embed/>
                </p:oleObj>
              </mc:Choice>
              <mc:Fallback>
                <p:oleObj name="Ecuación" r:id="rId9" imgW="914400" imgH="431800" progId="Equation.3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493" y="4880496"/>
                        <a:ext cx="1828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4854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7204202-ADAA-4129-82BD-D32344864A74}" type="slidenum">
              <a:rPr lang="es-ES" sz="1400">
                <a:latin typeface="+mn-lt"/>
              </a:rPr>
              <a:pPr algn="r">
                <a:defRPr/>
              </a:pPr>
              <a:t>53</a:t>
            </a:fld>
            <a:endParaRPr lang="es-ES" sz="1400">
              <a:latin typeface="+mn-lt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380" y="1302345"/>
            <a:ext cx="8748713" cy="658813"/>
          </a:xfrm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s-MX" sz="2800" i="1" dirty="0" smtClean="0">
                <a:latin typeface="Arial" pitchFamily="34" charset="0"/>
              </a:rPr>
              <a:t>Fuentes </a:t>
            </a:r>
            <a:r>
              <a:rPr lang="es-MX" sz="2800" i="1" dirty="0">
                <a:latin typeface="Arial" pitchFamily="34" charset="0"/>
              </a:rPr>
              <a:t>de </a:t>
            </a:r>
            <a:r>
              <a:rPr lang="es-MX" sz="2800" i="1" dirty="0" smtClean="0">
                <a:latin typeface="Arial" pitchFamily="34" charset="0"/>
              </a:rPr>
              <a:t>incertidumbre de medición </a:t>
            </a:r>
            <a:r>
              <a:rPr lang="es-MX" sz="2800" i="1" dirty="0">
                <a:solidFill>
                  <a:schemeClr val="tx2"/>
                </a:solidFill>
                <a:latin typeface="Arial" pitchFamily="34" charset="0"/>
              </a:rPr>
              <a:t>(continuación)</a:t>
            </a:r>
            <a:endParaRPr lang="es-MX" sz="2800" i="1" dirty="0">
              <a:latin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159724" y="209443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MX" sz="2400" dirty="0">
                <a:solidFill>
                  <a:prstClr val="black"/>
                </a:solidFill>
              </a:rPr>
              <a:t>3.Muestreo no representativo, la muestra medida no representa el mensurando definido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59724" y="3278939"/>
            <a:ext cx="9007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es-MX" sz="2400" dirty="0" smtClean="0"/>
              <a:t>4.Insuficiente conocimiento del efecto de las condiciones ambientales o mediciones imperfectas de las mismas</a:t>
            </a:r>
          </a:p>
          <a:p>
            <a:pPr marL="57150" indent="0">
              <a:buFont typeface="Arial" charset="0"/>
              <a:buNone/>
            </a:pPr>
            <a:endParaRPr lang="es-MX" sz="2400" dirty="0"/>
          </a:p>
        </p:txBody>
      </p:sp>
      <p:pic>
        <p:nvPicPr>
          <p:cNvPr id="18" name="10 Imagen" descr="http://t1.gstatic.com/images?q=tbn:ANd9GcSHPCeO0hitrqpd3WEav51D_Zex9ClXUJAFgi4DVM1doQ5K4Xpfh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3216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1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03992"/>
            <a:ext cx="2880321" cy="18722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313248"/>
              </p:ext>
            </p:extLst>
          </p:nvPr>
        </p:nvGraphicFramePr>
        <p:xfrm>
          <a:off x="5220073" y="4641678"/>
          <a:ext cx="36893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6" name="Ecuación" r:id="rId7" imgW="2451100" imgH="482600" progId="Equation.3">
                  <p:embed/>
                </p:oleObj>
              </mc:Choice>
              <mc:Fallback>
                <p:oleObj name="Ecuación" r:id="rId7" imgW="2451100" imgH="482600" progId="Equation.3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3" y="4641678"/>
                        <a:ext cx="36893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548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7204202-ADAA-4129-82BD-D32344864A74}" type="slidenum">
              <a:rPr lang="es-ES" sz="1400">
                <a:latin typeface="+mn-lt"/>
              </a:rPr>
              <a:pPr algn="r">
                <a:defRPr/>
              </a:pPr>
              <a:t>54</a:t>
            </a:fld>
            <a:endParaRPr lang="es-ES" sz="1400">
              <a:latin typeface="+mn-lt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43" y="1233183"/>
            <a:ext cx="8748713" cy="658812"/>
          </a:xfrm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s-MX" sz="2800" i="1" dirty="0" smtClean="0">
                <a:latin typeface="Arial" pitchFamily="34" charset="0"/>
              </a:rPr>
              <a:t>Fuentes </a:t>
            </a:r>
            <a:r>
              <a:rPr lang="es-MX" sz="2800" i="1" dirty="0">
                <a:latin typeface="Arial" pitchFamily="34" charset="0"/>
              </a:rPr>
              <a:t>de </a:t>
            </a:r>
            <a:r>
              <a:rPr lang="es-MX" sz="2800" i="1" dirty="0" smtClean="0">
                <a:latin typeface="Arial" pitchFamily="34" charset="0"/>
              </a:rPr>
              <a:t>incertidumbre de medición </a:t>
            </a:r>
            <a:r>
              <a:rPr lang="es-MX" sz="2400" i="1" dirty="0" smtClean="0">
                <a:solidFill>
                  <a:schemeClr val="tx2"/>
                </a:solidFill>
                <a:latin typeface="Arial" pitchFamily="34" charset="0"/>
              </a:rPr>
              <a:t>(continuación)</a:t>
            </a:r>
            <a:endParaRPr lang="es-MX" sz="2400" i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33405" y="199388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MX" sz="2400" dirty="0">
                <a:solidFill>
                  <a:prstClr val="black"/>
                </a:solidFill>
              </a:rPr>
              <a:t>5.Desviaciones del observador en la lectura de instrumentos analógicos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5304" y="2756676"/>
            <a:ext cx="3844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MX" sz="2400" dirty="0">
                <a:solidFill>
                  <a:prstClr val="black"/>
                </a:solidFill>
              </a:rPr>
              <a:t>6.Resolución  en la indicación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880" y="3500329"/>
            <a:ext cx="4600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MX" sz="2400" dirty="0">
                <a:solidFill>
                  <a:prstClr val="black"/>
                </a:solidFill>
              </a:rPr>
              <a:t>7.Valores inexactos de los patrones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-55628" y="4431712"/>
            <a:ext cx="9023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0">
              <a:spcBef>
                <a:spcPct val="20000"/>
              </a:spcBef>
            </a:pPr>
            <a:r>
              <a:rPr lang="es-MX" sz="2400" dirty="0">
                <a:solidFill>
                  <a:prstClr val="black"/>
                </a:solidFill>
              </a:rPr>
              <a:t>8.Valores inexactos de constantes y otros parámetros obtenidos de fuentes externas y utilizados en el algoritmo de medición</a:t>
            </a:r>
          </a:p>
        </p:txBody>
      </p:sp>
    </p:spTree>
    <p:extLst>
      <p:ext uri="{BB962C8B-B14F-4D97-AF65-F5344CB8AC3E}">
        <p14:creationId xmlns:p14="http://schemas.microsoft.com/office/powerpoint/2010/main" val="3819371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7204202-ADAA-4129-82BD-D32344864A74}" type="slidenum">
              <a:rPr lang="es-ES" sz="1400">
                <a:latin typeface="+mn-lt"/>
              </a:rPr>
              <a:pPr algn="r">
                <a:defRPr/>
              </a:pPr>
              <a:t>55</a:t>
            </a:fld>
            <a:endParaRPr lang="es-ES" sz="1400">
              <a:latin typeface="+mn-lt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11" y="1196752"/>
            <a:ext cx="8748713" cy="658812"/>
          </a:xfrm>
        </p:spPr>
        <p:txBody>
          <a:bodyPr lIns="92075" tIns="46038" rIns="92075" bIns="46038">
            <a:noAutofit/>
          </a:bodyPr>
          <a:lstStyle/>
          <a:p>
            <a:r>
              <a:rPr lang="es-MX" sz="2800" i="1" dirty="0" smtClean="0">
                <a:latin typeface="Arial" pitchFamily="34" charset="0"/>
              </a:rPr>
              <a:t>Fuentes </a:t>
            </a:r>
            <a:r>
              <a:rPr lang="es-MX" sz="2800" i="1" dirty="0">
                <a:latin typeface="Arial" pitchFamily="34" charset="0"/>
              </a:rPr>
              <a:t>de </a:t>
            </a:r>
            <a:r>
              <a:rPr lang="es-MX" sz="2800" i="1" dirty="0" smtClean="0">
                <a:latin typeface="Arial" pitchFamily="34" charset="0"/>
              </a:rPr>
              <a:t>incertidumbre de medición</a:t>
            </a:r>
            <a:r>
              <a:rPr lang="es-MX" sz="2800" i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s-MX" sz="2400" i="1" dirty="0">
                <a:solidFill>
                  <a:srgbClr val="1F497D"/>
                </a:solidFill>
                <a:latin typeface="Arial" pitchFamily="34" charset="0"/>
              </a:rPr>
              <a:t>(continuación)</a:t>
            </a:r>
            <a:endParaRPr lang="es-MX" sz="2800" i="1" dirty="0">
              <a:latin typeface="Arial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6921" y="3029391"/>
            <a:ext cx="9007475" cy="647700"/>
          </a:xfrm>
        </p:spPr>
        <p:txBody>
          <a:bodyPr lIns="92075" tIns="46038" rIns="92075" bIns="46038">
            <a:noAutofit/>
          </a:bodyPr>
          <a:lstStyle/>
          <a:p>
            <a:pPr marL="57150" indent="0">
              <a:buNone/>
            </a:pPr>
            <a:r>
              <a:rPr lang="es-MX" sz="2400" dirty="0" smtClean="0"/>
              <a:t>9.Método y procedimiento de medición (hipótesis y aproximaciones)</a:t>
            </a:r>
          </a:p>
          <a:p>
            <a:pPr marL="57150" indent="0">
              <a:buNone/>
            </a:pPr>
            <a:endParaRPr lang="es-MX" sz="24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grpSp>
        <p:nvGrpSpPr>
          <p:cNvPr id="2" name="Grupo 1"/>
          <p:cNvGrpSpPr/>
          <p:nvPr/>
        </p:nvGrpSpPr>
        <p:grpSpPr>
          <a:xfrm>
            <a:off x="248296" y="3881143"/>
            <a:ext cx="5507628" cy="1699732"/>
            <a:chOff x="520406" y="1423987"/>
            <a:chExt cx="5507628" cy="1699732"/>
          </a:xfrm>
        </p:grpSpPr>
        <p:pic>
          <p:nvPicPr>
            <p:cNvPr id="13" name="12 Imagen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06" y="2209319"/>
              <a:ext cx="2085975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13 Imagen" descr="http://t3.gstatic.com/images?q=tbn:ANd9GcTm3fl_rWzZ5Yr-lESfx248nCbOML3whopNj-BsVTyglYffU4WjcQ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616" y="1980719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14 Imagen" descr="http://t2.gstatic.com/images?q=tbn:ANd9GcRp-UYASbIVA9XjkiPY-SRtb7ib3jtxoN-UB0eGNSEvO-VzA3ebrkkmE9bS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049" y="1423987"/>
              <a:ext cx="1911985" cy="162877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73700"/>
              </p:ext>
            </p:extLst>
          </p:nvPr>
        </p:nvGraphicFramePr>
        <p:xfrm>
          <a:off x="4932041" y="5009375"/>
          <a:ext cx="2880319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9" name="Ecuación" r:id="rId8" imgW="2146300" imgH="241300" progId="Equation.3">
                  <p:embed/>
                </p:oleObj>
              </mc:Choice>
              <mc:Fallback>
                <p:oleObj name="Ecuación" r:id="rId8" imgW="2146300" imgH="241300" progId="Equation.3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1" y="5009375"/>
                        <a:ext cx="2880319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335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7204202-ADAA-4129-82BD-D32344864A74}" type="slidenum">
              <a:rPr lang="es-ES" sz="1400">
                <a:latin typeface="+mn-lt"/>
              </a:rPr>
              <a:pPr algn="r">
                <a:defRPr/>
              </a:pPr>
              <a:t>56</a:t>
            </a:fld>
            <a:endParaRPr lang="es-ES" sz="1400">
              <a:latin typeface="+mn-lt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640" y="1215969"/>
            <a:ext cx="8748713" cy="658812"/>
          </a:xfrm>
        </p:spPr>
        <p:txBody>
          <a:bodyPr lIns="92075" tIns="46038" rIns="92075" bIns="46038">
            <a:noAutofit/>
          </a:bodyPr>
          <a:lstStyle/>
          <a:p>
            <a:r>
              <a:rPr lang="es-MX" sz="2800" i="1" dirty="0" smtClean="0">
                <a:latin typeface="Arial" pitchFamily="34" charset="0"/>
              </a:rPr>
              <a:t>Fuentes </a:t>
            </a:r>
            <a:r>
              <a:rPr lang="es-MX" sz="2800" i="1" dirty="0">
                <a:latin typeface="Arial" pitchFamily="34" charset="0"/>
              </a:rPr>
              <a:t>de </a:t>
            </a:r>
            <a:r>
              <a:rPr lang="es-MX" sz="2800" i="1" dirty="0" smtClean="0">
                <a:latin typeface="Arial" pitchFamily="34" charset="0"/>
              </a:rPr>
              <a:t>incertidumbre de medición</a:t>
            </a:r>
            <a:r>
              <a:rPr lang="es-MX" sz="2800" i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s-MX" sz="2400" i="1" dirty="0">
                <a:solidFill>
                  <a:srgbClr val="1F497D"/>
                </a:solidFill>
                <a:latin typeface="Arial" pitchFamily="34" charset="0"/>
              </a:rPr>
              <a:t>(continuación)</a:t>
            </a:r>
            <a:endParaRPr lang="es-MX" sz="2800" i="1" dirty="0">
              <a:latin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0" y="285293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197643" y="23488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0">
              <a:spcBef>
                <a:spcPct val="20000"/>
              </a:spcBef>
            </a:pPr>
            <a:r>
              <a:rPr lang="es-MX" sz="2400" dirty="0">
                <a:solidFill>
                  <a:prstClr val="black"/>
                </a:solidFill>
              </a:rPr>
              <a:t>10.Variaciones en observaciones repetidas, en condiciones aparentemente idénticas</a:t>
            </a:r>
          </a:p>
        </p:txBody>
      </p:sp>
      <p:pic>
        <p:nvPicPr>
          <p:cNvPr id="17" name="Picture 4" descr="campana_gaus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3717032"/>
            <a:ext cx="4256214" cy="2018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97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366551"/>
              </p:ext>
            </p:extLst>
          </p:nvPr>
        </p:nvGraphicFramePr>
        <p:xfrm>
          <a:off x="2805547" y="3406378"/>
          <a:ext cx="3272556" cy="5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" name="Ecuación" r:id="rId4" imgW="1333440" imgH="228600" progId="Equation.3">
                  <p:embed/>
                </p:oleObj>
              </mc:Choice>
              <mc:Fallback>
                <p:oleObj name="Ecuación" r:id="rId4" imgW="133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547" y="3406378"/>
                        <a:ext cx="3272556" cy="526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Rectángulo"/>
          <p:cNvSpPr/>
          <p:nvPr/>
        </p:nvSpPr>
        <p:spPr>
          <a:xfrm>
            <a:off x="539552" y="4892967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La función debe contener todas las magnitudes, incluyendo correcciones y factores de corrección que puedan contribuir significativamente  a la </a:t>
            </a:r>
            <a:r>
              <a:rPr lang="es-CO" sz="2400" dirty="0" smtClean="0"/>
              <a:t>incertidumbre </a:t>
            </a:r>
            <a:endParaRPr lang="es-CO" sz="2400" dirty="0"/>
          </a:p>
        </p:txBody>
      </p:sp>
      <p:sp>
        <p:nvSpPr>
          <p:cNvPr id="3" name="2 Rectángulo"/>
          <p:cNvSpPr/>
          <p:nvPr/>
        </p:nvSpPr>
        <p:spPr>
          <a:xfrm>
            <a:off x="179512" y="2330877"/>
            <a:ext cx="88665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1.Establecer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la relación entre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variables el mensurando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las magnitudes de entrada</a:t>
            </a:r>
            <a:r>
              <a:rPr lang="es-ES" sz="2400" dirty="0" smtClean="0"/>
              <a:t>  </a:t>
            </a:r>
            <a:r>
              <a:rPr lang="es-E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s-CO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AAA663-D706-46A8-9EBC-D634238A8F7B}" type="slidenum">
              <a:rPr lang="es-ES" smtClean="0"/>
              <a:pPr eaLnBrk="1" hangingPunct="1"/>
              <a:t>57</a:t>
            </a:fld>
            <a:endParaRPr lang="es-ES" smtClean="0"/>
          </a:p>
        </p:txBody>
      </p:sp>
      <p:sp>
        <p:nvSpPr>
          <p:cNvPr id="23" name="22 Rectángulo"/>
          <p:cNvSpPr/>
          <p:nvPr/>
        </p:nvSpPr>
        <p:spPr>
          <a:xfrm>
            <a:off x="619944" y="4197650"/>
            <a:ext cx="8280920" cy="7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Identifique y aplique todas las correcciones significativas </a:t>
            </a:r>
            <a:endParaRPr lang="es-CO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1278837"/>
            <a:ext cx="8748464" cy="658813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i="1" dirty="0" smtClean="0">
                <a:latin typeface="Arial" pitchFamily="34" charset="0"/>
              </a:rPr>
              <a:t>Procedimiento evaluación y expresión de incertidumbre</a:t>
            </a:r>
            <a:endParaRPr lang="es-MX" sz="2800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3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907704" y="2832712"/>
            <a:ext cx="6065840" cy="1349452"/>
            <a:chOff x="1259" y="1271"/>
            <a:chExt cx="3821" cy="980"/>
          </a:xfrm>
        </p:grpSpPr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2862" y="1370"/>
              <a:ext cx="2218" cy="6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3546" y="1524"/>
              <a:ext cx="93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CO" sz="2400" dirty="0"/>
                <a:t>Promedio</a:t>
              </a:r>
              <a:endParaRPr lang="es-ES" sz="2400" dirty="0"/>
            </a:p>
          </p:txBody>
        </p:sp>
        <p:graphicFrame>
          <p:nvGraphicFramePr>
            <p:cNvPr id="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1528602"/>
                </p:ext>
              </p:extLst>
            </p:nvPr>
          </p:nvGraphicFramePr>
          <p:xfrm>
            <a:off x="1259" y="1271"/>
            <a:ext cx="1332" cy="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7" name="Ecuación" r:id="rId4" imgW="1295400" imgH="952500" progId="Equation.3">
                    <p:embed/>
                  </p:oleObj>
                </mc:Choice>
                <mc:Fallback>
                  <p:oleObj name="Ecuación" r:id="rId4" imgW="1295400" imgH="952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" y="1271"/>
                          <a:ext cx="1332" cy="9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9 Rectángulo"/>
          <p:cNvSpPr/>
          <p:nvPr/>
        </p:nvSpPr>
        <p:spPr>
          <a:xfrm>
            <a:off x="1043608" y="1117685"/>
            <a:ext cx="669674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Arial" pitchFamily="34" charset="0"/>
                <a:cs typeface="Arial" pitchFamily="34" charset="0"/>
              </a:rPr>
              <a:t>2.Determinar el valor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estimado </a:t>
            </a:r>
            <a:r>
              <a:rPr lang="es-MX" sz="28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s-MX" sz="28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cada magnitud de entrada</a:t>
            </a:r>
            <a:r>
              <a:rPr lang="es-MX" sz="2800" dirty="0" smtClean="0"/>
              <a:t>  </a:t>
            </a:r>
            <a:r>
              <a:rPr lang="es-MX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MX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es-MX" sz="2400" i="1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400" dirty="0"/>
              <a:t>- </a:t>
            </a:r>
            <a:r>
              <a:rPr lang="es-MX" sz="2800" dirty="0" smtClean="0"/>
              <a:t>Análisis </a:t>
            </a:r>
            <a:r>
              <a:rPr lang="es-MX" sz="2800" dirty="0"/>
              <a:t>estadístico</a:t>
            </a:r>
            <a:endParaRPr lang="es-MX" sz="2400" dirty="0"/>
          </a:p>
          <a:p>
            <a:endParaRPr lang="es-MX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99592" y="4397484"/>
            <a:ext cx="76094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MX" sz="2400" dirty="0" smtClean="0"/>
              <a:t>Evaluación de incertidumbre tipo A</a:t>
            </a:r>
          </a:p>
          <a:p>
            <a:r>
              <a:rPr lang="es-MX" sz="2400" dirty="0" smtClean="0"/>
              <a:t>Método de evaluación de incertidumbre mediante análisis estadístico de series de observaciones</a:t>
            </a:r>
            <a:endParaRPr lang="es-MX" sz="2400" dirty="0"/>
          </a:p>
          <a:p>
            <a:endParaRPr lang="es-MX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AAA663-D706-46A8-9EBC-D634238A8F7B}" type="slidenum">
              <a:rPr lang="es-ES" smtClean="0"/>
              <a:pPr eaLnBrk="1" hangingPunct="1"/>
              <a:t>58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582711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88" name="Group 50"/>
          <p:cNvGrpSpPr>
            <a:grpSpLocks/>
          </p:cNvGrpSpPr>
          <p:nvPr/>
        </p:nvGrpSpPr>
        <p:grpSpPr bwMode="auto">
          <a:xfrm>
            <a:off x="4211960" y="3449816"/>
            <a:ext cx="3957638" cy="1971224"/>
            <a:chOff x="2111" y="1071"/>
            <a:chExt cx="2493" cy="1083"/>
          </a:xfrm>
        </p:grpSpPr>
        <p:graphicFrame>
          <p:nvGraphicFramePr>
            <p:cNvPr id="75789" name="Object 6"/>
            <p:cNvGraphicFramePr>
              <a:graphicFrameLocks/>
            </p:cNvGraphicFramePr>
            <p:nvPr/>
          </p:nvGraphicFramePr>
          <p:xfrm>
            <a:off x="3619" y="1130"/>
            <a:ext cx="803" cy="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62" name="Equation" r:id="rId4" imgW="438049" imgH="504757" progId="Equation.3">
                    <p:embed/>
                  </p:oleObj>
                </mc:Choice>
                <mc:Fallback>
                  <p:oleObj name="Equation" r:id="rId4" imgW="438049" imgH="504757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9" y="1130"/>
                          <a:ext cx="803" cy="7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90" name="AutoShape 46"/>
            <p:cNvSpPr>
              <a:spLocks noChangeArrowheads="1"/>
            </p:cNvSpPr>
            <p:nvPr/>
          </p:nvSpPr>
          <p:spPr bwMode="auto">
            <a:xfrm>
              <a:off x="3333" y="1071"/>
              <a:ext cx="1271" cy="908"/>
            </a:xfrm>
            <a:prstGeom prst="cloudCallout">
              <a:avLst>
                <a:gd name="adj1" fmla="val -105704"/>
                <a:gd name="adj2" fmla="val 3182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287338" indent="-287338"/>
              <a:endParaRPr lang="ko-KR" altLang="ko-KR"/>
            </a:p>
          </p:txBody>
        </p:sp>
        <p:graphicFrame>
          <p:nvGraphicFramePr>
            <p:cNvPr id="75791" name="Object 7"/>
            <p:cNvGraphicFramePr>
              <a:graphicFrameLocks/>
            </p:cNvGraphicFramePr>
            <p:nvPr>
              <p:extLst/>
            </p:nvPr>
          </p:nvGraphicFramePr>
          <p:xfrm>
            <a:off x="2111" y="1833"/>
            <a:ext cx="67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63" name="Equation" r:id="rId6" imgW="219024" imgH="95385" progId="Equation.3">
                    <p:embed/>
                  </p:oleObj>
                </mc:Choice>
                <mc:Fallback>
                  <p:oleObj name="Equation" r:id="rId6" imgW="219024" imgH="95385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1" y="1833"/>
                          <a:ext cx="67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5780" name="Object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58271656"/>
              </p:ext>
            </p:extLst>
          </p:nvPr>
        </p:nvGraphicFramePr>
        <p:xfrm>
          <a:off x="755576" y="2297446"/>
          <a:ext cx="4213225" cy="634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4" name="Equation" r:id="rId8" imgW="1400192" imgH="95385" progId="Equation.3">
                  <p:embed/>
                </p:oleObj>
              </mc:Choice>
              <mc:Fallback>
                <p:oleObj name="Equation" r:id="rId8" imgW="1400192" imgH="95385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297446"/>
                        <a:ext cx="4213225" cy="634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8" name="슬라이드 번호 개체 틀 6"/>
          <p:cNvSpPr>
            <a:spLocks noGrp="1"/>
          </p:cNvSpPr>
          <p:nvPr>
            <p:ph type="sldNum" sz="quarter" idx="12"/>
          </p:nvPr>
        </p:nvSpPr>
        <p:spPr bwMode="auto">
          <a:xfrm>
            <a:off x="6812111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r" eaLnBrk="1" hangingPunct="1"/>
            <a:fld id="{DFD6A0F0-9F04-4D13-B03E-5939EB981B68}" type="slidenum">
              <a:rPr lang="en-US" altLang="ko-KR"/>
              <a:pPr algn="r" eaLnBrk="1" hangingPunct="1"/>
              <a:t>59</a:t>
            </a:fld>
            <a:endParaRPr lang="en-US" altLang="ko-KR" dirty="0"/>
          </a:p>
        </p:txBody>
      </p:sp>
      <p:graphicFrame>
        <p:nvGraphicFramePr>
          <p:cNvPr id="7578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85293"/>
              </p:ext>
            </p:extLst>
          </p:nvPr>
        </p:nvGraphicFramePr>
        <p:xfrm>
          <a:off x="487685" y="3557205"/>
          <a:ext cx="42624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5" name="Equation" r:id="rId10" imgW="1209759" imgH="95385" progId="Equation.3">
                  <p:embed/>
                </p:oleObj>
              </mc:Choice>
              <mc:Fallback>
                <p:oleObj name="Equation" r:id="rId10" imgW="1209759" imgH="95385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5" y="3557205"/>
                        <a:ext cx="42624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Text Box 18"/>
          <p:cNvSpPr txBox="1">
            <a:spLocks noChangeArrowheads="1"/>
          </p:cNvSpPr>
          <p:nvPr/>
        </p:nvSpPr>
        <p:spPr bwMode="auto">
          <a:xfrm>
            <a:off x="347017" y="5570020"/>
            <a:ext cx="8108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ko-KR" dirty="0" err="1" smtClean="0">
                <a:solidFill>
                  <a:srgbClr val="CC3300"/>
                </a:solidFill>
                <a:latin typeface="Arial" pitchFamily="34" charset="0"/>
              </a:rPr>
              <a:t>Una</a:t>
            </a:r>
            <a:r>
              <a:rPr lang="en-US" altLang="ko-KR" dirty="0" smtClean="0">
                <a:solidFill>
                  <a:srgbClr val="CC3300"/>
                </a:solidFill>
                <a:latin typeface="Arial" pitchFamily="34" charset="0"/>
              </a:rPr>
              <a:t>  </a:t>
            </a:r>
            <a:r>
              <a:rPr lang="en-US" altLang="ko-KR" dirty="0" err="1" smtClean="0">
                <a:solidFill>
                  <a:srgbClr val="CC3300"/>
                </a:solidFill>
                <a:latin typeface="Arial" pitchFamily="34" charset="0"/>
              </a:rPr>
              <a:t>magnitud</a:t>
            </a:r>
            <a:r>
              <a:rPr lang="en-US" altLang="ko-KR" dirty="0" smtClean="0">
                <a:solidFill>
                  <a:srgbClr val="CC3300"/>
                </a:solidFill>
                <a:latin typeface="Arial" pitchFamily="34" charset="0"/>
              </a:rPr>
              <a:t> de </a:t>
            </a:r>
            <a:r>
              <a:rPr lang="en-US" altLang="ko-KR" dirty="0" err="1" smtClean="0">
                <a:solidFill>
                  <a:srgbClr val="CC3300"/>
                </a:solidFill>
                <a:latin typeface="Arial" pitchFamily="34" charset="0"/>
              </a:rPr>
              <a:t>entrada</a:t>
            </a:r>
            <a:r>
              <a:rPr lang="en-US" altLang="ko-KR" dirty="0" smtClean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altLang="ko-KR" dirty="0" err="1" smtClean="0">
                <a:solidFill>
                  <a:srgbClr val="CC3300"/>
                </a:solidFill>
                <a:latin typeface="Arial" pitchFamily="34" charset="0"/>
              </a:rPr>
              <a:t>puede</a:t>
            </a:r>
            <a:r>
              <a:rPr lang="en-US" altLang="ko-KR" dirty="0" smtClean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altLang="ko-KR" dirty="0" err="1" smtClean="0">
                <a:solidFill>
                  <a:srgbClr val="CC3300"/>
                </a:solidFill>
                <a:latin typeface="Arial" pitchFamily="34" charset="0"/>
              </a:rPr>
              <a:t>tener</a:t>
            </a:r>
            <a:r>
              <a:rPr lang="en-US" altLang="ko-KR" dirty="0" smtClean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altLang="ko-KR" dirty="0" err="1" smtClean="0">
                <a:solidFill>
                  <a:srgbClr val="CC3300"/>
                </a:solidFill>
                <a:latin typeface="Arial" pitchFamily="34" charset="0"/>
              </a:rPr>
              <a:t>varias</a:t>
            </a:r>
            <a:r>
              <a:rPr lang="en-US" altLang="ko-KR" dirty="0" smtClean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altLang="ko-KR" dirty="0" err="1" smtClean="0">
                <a:solidFill>
                  <a:srgbClr val="CC3300"/>
                </a:solidFill>
                <a:latin typeface="Arial" pitchFamily="34" charset="0"/>
              </a:rPr>
              <a:t>componentes</a:t>
            </a:r>
            <a:r>
              <a:rPr lang="en-US" altLang="ko-KR" dirty="0" smtClean="0">
                <a:solidFill>
                  <a:srgbClr val="CC3300"/>
                </a:solidFill>
                <a:latin typeface="Arial" pitchFamily="34" charset="0"/>
              </a:rPr>
              <a:t> de </a:t>
            </a:r>
            <a:r>
              <a:rPr lang="en-US" altLang="ko-KR" dirty="0" err="1" smtClean="0">
                <a:solidFill>
                  <a:srgbClr val="CC3300"/>
                </a:solidFill>
                <a:latin typeface="Arial" pitchFamily="34" charset="0"/>
              </a:rPr>
              <a:t>incertidumbre</a:t>
            </a:r>
            <a:r>
              <a:rPr lang="en-US" altLang="ko-KR" dirty="0" smtClean="0">
                <a:solidFill>
                  <a:srgbClr val="CC3300"/>
                </a:solidFill>
                <a:latin typeface="Arial" pitchFamily="34" charset="0"/>
              </a:rPr>
              <a:t>.</a:t>
            </a:r>
            <a:endParaRPr lang="en-US" altLang="ko-KR" dirty="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75784" name="AutoShape 24"/>
          <p:cNvSpPr>
            <a:spLocks noChangeArrowheads="1"/>
          </p:cNvSpPr>
          <p:nvPr/>
        </p:nvSpPr>
        <p:spPr bwMode="auto">
          <a:xfrm>
            <a:off x="2151384" y="3043345"/>
            <a:ext cx="935037" cy="431800"/>
          </a:xfrm>
          <a:prstGeom prst="downArrow">
            <a:avLst>
              <a:gd name="adj1" fmla="val 51759"/>
              <a:gd name="adj2" fmla="val 610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" name="3 Rectángulo"/>
          <p:cNvSpPr/>
          <p:nvPr/>
        </p:nvSpPr>
        <p:spPr>
          <a:xfrm>
            <a:off x="755576" y="117334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Arial" pitchFamily="34" charset="0"/>
                <a:cs typeface="Arial" pitchFamily="34" charset="0"/>
              </a:rPr>
              <a:t>3.Evaluar incertidumbre estándar </a:t>
            </a:r>
            <a:r>
              <a:rPr lang="es-MX" sz="2800" i="1" dirty="0">
                <a:latin typeface="Times New Roman" pitchFamily="18" charset="0"/>
                <a:cs typeface="Times New Roman" pitchFamily="18" charset="0"/>
              </a:rPr>
              <a:t>u(x</a:t>
            </a:r>
            <a:r>
              <a:rPr lang="es-MX" sz="28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MX" sz="28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de cada estimación  de entrada </a:t>
            </a:r>
            <a:r>
              <a:rPr lang="es-MX" sz="2800" i="1" dirty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es-MX" sz="28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MX" sz="2800" i="1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07303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52463" y="1362075"/>
            <a:ext cx="8062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"/>
            </a:pPr>
            <a:endParaRPr lang="es-ES_tradnl" altLang="es-CO" sz="5000" u="none">
              <a:solidFill>
                <a:schemeClr val="tx2"/>
              </a:solidFill>
              <a:latin typeface="Imprint MT Shadow" pitchFamily="8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234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O" b="1" dirty="0"/>
              <a:t>Los números resultantes de hacer una medición no significan </a:t>
            </a:r>
            <a:r>
              <a:rPr lang="es-CO" b="1" dirty="0" smtClean="0"/>
              <a:t>nada,</a:t>
            </a:r>
            <a:r>
              <a:rPr lang="es-CO" dirty="0"/>
              <a:t> a menos que conozcamos sus márgenes de error e incluso cómo se </a:t>
            </a:r>
            <a:r>
              <a:rPr lang="es-CO" dirty="0" smtClean="0"/>
              <a:t>correlacionan </a:t>
            </a:r>
            <a:r>
              <a:rPr lang="es-CO" dirty="0"/>
              <a:t>entre ellas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7"/>
          <a:stretch/>
        </p:blipFill>
        <p:spPr>
          <a:xfrm>
            <a:off x="2489591" y="3327523"/>
            <a:ext cx="4388656" cy="24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913207" y="1485435"/>
            <a:ext cx="736325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800" dirty="0" smtClean="0"/>
              <a:t>Asociar </a:t>
            </a:r>
            <a:r>
              <a:rPr lang="es-MX" sz="2800" dirty="0"/>
              <a:t>una distribución  de probabilidad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54525" y="2279539"/>
            <a:ext cx="6979749" cy="2022104"/>
            <a:chOff x="2987" y="1300"/>
            <a:chExt cx="2730" cy="870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987" y="1300"/>
              <a:ext cx="1114" cy="481"/>
              <a:chOff x="2784" y="1947"/>
              <a:chExt cx="1114" cy="388"/>
            </a:xfrm>
          </p:grpSpPr>
          <p:sp>
            <p:nvSpPr>
              <p:cNvPr id="10" name="Oval 19"/>
              <p:cNvSpPr>
                <a:spLocks noChangeArrowheads="1"/>
              </p:cNvSpPr>
              <p:nvPr/>
            </p:nvSpPr>
            <p:spPr bwMode="auto">
              <a:xfrm>
                <a:off x="2784" y="1954"/>
                <a:ext cx="1114" cy="38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graphicFrame>
            <p:nvGraphicFramePr>
              <p:cNvPr id="11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8126415"/>
                  </p:ext>
                </p:extLst>
              </p:nvPr>
            </p:nvGraphicFramePr>
            <p:xfrm>
              <a:off x="3039" y="1947"/>
              <a:ext cx="606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472" name="Ecuación" r:id="rId4" imgW="799920" imgH="419040" progId="Equation.3">
                      <p:embed/>
                    </p:oleObj>
                  </mc:Choice>
                  <mc:Fallback>
                    <p:oleObj name="Ecuación" r:id="rId4" imgW="79992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9" y="1947"/>
                            <a:ext cx="606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5825557"/>
                </p:ext>
              </p:extLst>
            </p:nvPr>
          </p:nvGraphicFramePr>
          <p:xfrm>
            <a:off x="4508" y="1373"/>
            <a:ext cx="921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73" name="Ecuación" r:id="rId6" imgW="1231560" imgH="482400" progId="Equation.3">
                    <p:embed/>
                  </p:oleObj>
                </mc:Choice>
                <mc:Fallback>
                  <p:oleObj name="Ecuación" r:id="rId6" imgW="123156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8" y="1373"/>
                          <a:ext cx="921" cy="3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4367" y="1728"/>
              <a:ext cx="135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2000" dirty="0"/>
                <a:t>Desviación estándar</a:t>
              </a:r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flipV="1">
              <a:off x="4179" y="1543"/>
              <a:ext cx="2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AAA663-D706-46A8-9EBC-D634238A8F7B}" type="slidenum">
              <a:rPr lang="es-ES" smtClean="0"/>
              <a:pPr eaLnBrk="1" hangingPunct="1"/>
              <a:t>60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088100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AAA663-D706-46A8-9EBC-D634238A8F7B}" type="slidenum">
              <a:rPr lang="es-ES" smtClean="0"/>
              <a:pPr eaLnBrk="1" hangingPunct="1"/>
              <a:t>61</a:t>
            </a:fld>
            <a:endParaRPr lang="es-ES" dirty="0" smtClean="0"/>
          </a:p>
        </p:txBody>
      </p:sp>
      <p:graphicFrame>
        <p:nvGraphicFramePr>
          <p:cNvPr id="27651" name="Imagen 1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08393249"/>
              </p:ext>
            </p:extLst>
          </p:nvPr>
        </p:nvGraphicFramePr>
        <p:xfrm>
          <a:off x="6783764" y="1649116"/>
          <a:ext cx="23780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" name="Ecuación" r:id="rId5" imgW="1803400" imgH="495300" progId="Equation.3">
                  <p:embed/>
                </p:oleObj>
              </mc:Choice>
              <mc:Fallback>
                <p:oleObj name="Ecuación" r:id="rId5" imgW="1803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764" y="1649116"/>
                        <a:ext cx="2378075" cy="6524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40387"/>
              </p:ext>
            </p:extLst>
          </p:nvPr>
        </p:nvGraphicFramePr>
        <p:xfrm>
          <a:off x="2051720" y="2564904"/>
          <a:ext cx="5993642" cy="352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" name="Gráfico" r:id="rId7" imgW="7848600" imgH="4619625" progId="Excel.Chart.8">
                  <p:embed/>
                </p:oleObj>
              </mc:Choice>
              <mc:Fallback>
                <p:oleObj name="Gráfico" r:id="rId7" imgW="7848600" imgH="46196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564904"/>
                        <a:ext cx="5993642" cy="3528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76275" y="1192899"/>
            <a:ext cx="801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b="1" dirty="0"/>
              <a:t>         Distribución de </a:t>
            </a:r>
            <a:r>
              <a:rPr lang="es-ES" sz="2400" b="1" dirty="0" smtClean="0"/>
              <a:t>Probabilidad </a:t>
            </a:r>
            <a:r>
              <a:rPr lang="es-ES" sz="2400" b="1" dirty="0"/>
              <a:t>Gaussiana</a:t>
            </a:r>
          </a:p>
        </p:txBody>
      </p:sp>
      <p:pic>
        <p:nvPicPr>
          <p:cNvPr id="27654" name="Picture 3" descr="File:Carl Friedrich Gauss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" y="1781762"/>
            <a:ext cx="17208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53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1619672" y="5892581"/>
            <a:ext cx="723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R" dirty="0" smtClean="0"/>
              <a:t>Para  </a:t>
            </a:r>
            <a:r>
              <a:rPr lang="es-CR" dirty="0"/>
              <a:t>s=10</a:t>
            </a:r>
          </a:p>
          <a:p>
            <a:pPr eaLnBrk="1" hangingPunct="1"/>
            <a:endParaRPr lang="es-C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AAA663-D706-46A8-9EBC-D634238A8F7B}" type="slidenum">
              <a:rPr lang="es-ES" smtClean="0"/>
              <a:pPr eaLnBrk="1" hangingPunct="1"/>
              <a:t>62</a:t>
            </a:fld>
            <a:endParaRPr lang="es-ES" dirty="0" smtClean="0"/>
          </a:p>
        </p:txBody>
      </p:sp>
      <p:graphicFrame>
        <p:nvGraphicFramePr>
          <p:cNvPr id="8" name="1 Gráfico" title="Desviación estándar muestral en función del tamaño de la muestr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666176"/>
              </p:ext>
            </p:extLst>
          </p:nvPr>
        </p:nvGraphicFramePr>
        <p:xfrm>
          <a:off x="1283296" y="1274615"/>
          <a:ext cx="6336704" cy="508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425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06" y="2065486"/>
            <a:ext cx="6373391" cy="348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28675" name="4 Título"/>
          <p:cNvSpPr>
            <a:spLocks/>
          </p:cNvSpPr>
          <p:nvPr/>
        </p:nvSpPr>
        <p:spPr bwMode="auto">
          <a:xfrm>
            <a:off x="631824" y="5170488"/>
            <a:ext cx="761258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hangingPunct="0"/>
            <a:r>
              <a:rPr lang="en-US" sz="2000" dirty="0"/>
              <a:t>La </a:t>
            </a:r>
            <a:r>
              <a:rPr lang="en-US" sz="2000" dirty="0" err="1"/>
              <a:t>distribuci</a:t>
            </a:r>
            <a:r>
              <a:rPr lang="es-CO" sz="2000" dirty="0" err="1"/>
              <a:t>ón</a:t>
            </a:r>
            <a:r>
              <a:rPr lang="es-CO" sz="2000" dirty="0"/>
              <a:t>   t  se debe a William </a:t>
            </a:r>
            <a:r>
              <a:rPr lang="es-CO" sz="2000" dirty="0" err="1"/>
              <a:t>Sealey</a:t>
            </a:r>
            <a:r>
              <a:rPr lang="es-CO" sz="2000" dirty="0"/>
              <a:t> </a:t>
            </a:r>
            <a:r>
              <a:rPr lang="es-CO" sz="2000" dirty="0" err="1"/>
              <a:t>Gosset</a:t>
            </a:r>
            <a:r>
              <a:rPr lang="es-CO" sz="2000" dirty="0"/>
              <a:t> quien utilizaba  el seudónimo de  </a:t>
            </a:r>
            <a:r>
              <a:rPr lang="es-CO" sz="2000" dirty="0" err="1"/>
              <a:t>Student</a:t>
            </a:r>
            <a:r>
              <a:rPr lang="es-CO" sz="2000" dirty="0"/>
              <a:t>, fue formulada en 1908. Tomado de </a:t>
            </a:r>
            <a:r>
              <a:rPr lang="es-CO" sz="2000" dirty="0" smtClean="0"/>
              <a:t>Wikipedia.</a:t>
            </a:r>
            <a:endParaRPr lang="en-US" sz="2000" dirty="0"/>
          </a:p>
        </p:txBody>
      </p:sp>
      <p:pic>
        <p:nvPicPr>
          <p:cNvPr id="28676" name="Picture 1029" descr="File:William Sealy Gosse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237"/>
            <a:ext cx="18288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AAA663-D706-46A8-9EBC-D634238A8F7B}" type="slidenum">
              <a:rPr lang="es-ES" smtClean="0"/>
              <a:pPr eaLnBrk="1" hangingPunct="1"/>
              <a:t>63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34810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05273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MX" sz="2400" dirty="0" smtClean="0"/>
              <a:t>Evaluación de  incertidumbre </a:t>
            </a:r>
            <a:r>
              <a:rPr lang="es-MX" sz="2400" dirty="0"/>
              <a:t>tipo </a:t>
            </a:r>
            <a:r>
              <a:rPr lang="es-MX" sz="2400" dirty="0" smtClean="0"/>
              <a:t>B</a:t>
            </a:r>
          </a:p>
          <a:p>
            <a:r>
              <a:rPr lang="es-MX" sz="2400" dirty="0" smtClean="0"/>
              <a:t>Método </a:t>
            </a:r>
            <a:r>
              <a:rPr lang="es-MX" sz="2400" dirty="0"/>
              <a:t>de evaluación de </a:t>
            </a:r>
            <a:r>
              <a:rPr lang="es-MX" sz="2400" dirty="0" smtClean="0"/>
              <a:t>incertidumbre por medios distintos</a:t>
            </a:r>
          </a:p>
          <a:p>
            <a:r>
              <a:rPr lang="es-MX" sz="2400" dirty="0"/>
              <a:t>a</a:t>
            </a:r>
            <a:r>
              <a:rPr lang="es-MX" sz="2400" dirty="0" smtClean="0"/>
              <a:t>l análisis estadístico de series de observaciones</a:t>
            </a:r>
          </a:p>
          <a:p>
            <a:endParaRPr lang="es-MX" sz="2400" dirty="0" smtClean="0"/>
          </a:p>
          <a:p>
            <a:r>
              <a:rPr lang="es-MX" sz="2400" dirty="0" smtClean="0"/>
              <a:t>Algunos ejemplos pueden  ser:</a:t>
            </a:r>
          </a:p>
          <a:p>
            <a:r>
              <a:rPr lang="es-MX" sz="2400" dirty="0" smtClean="0"/>
              <a:t>-Resolución </a:t>
            </a:r>
          </a:p>
          <a:p>
            <a:r>
              <a:rPr lang="es-MX" sz="2400" dirty="0" smtClean="0"/>
              <a:t>-Histéresis</a:t>
            </a:r>
          </a:p>
          <a:p>
            <a:r>
              <a:rPr lang="es-MX" sz="2400" dirty="0" smtClean="0"/>
              <a:t>-Certificados de calibración</a:t>
            </a:r>
          </a:p>
          <a:p>
            <a:r>
              <a:rPr lang="es-MX" sz="2400" dirty="0" smtClean="0"/>
              <a:t>-Especificaciones de fabricante</a:t>
            </a:r>
          </a:p>
          <a:p>
            <a:r>
              <a:rPr lang="es-MX" sz="2400" dirty="0" smtClean="0"/>
              <a:t>-Incertidumbres asignadas a valores de referencia tomados de libros o manuales </a:t>
            </a:r>
          </a:p>
          <a:p>
            <a:r>
              <a:rPr lang="es-MX" sz="2400" dirty="0"/>
              <a:t>-</a:t>
            </a:r>
            <a:r>
              <a:rPr lang="es-MX" sz="2400" dirty="0">
                <a:solidFill>
                  <a:srgbClr val="FF0000"/>
                </a:solidFill>
              </a:rPr>
              <a:t>Datos de mediciones anteriores</a:t>
            </a:r>
            <a:endParaRPr lang="es-MX" sz="24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MX" sz="2400" dirty="0" smtClean="0"/>
              <a:t>-</a:t>
            </a:r>
            <a:r>
              <a:rPr lang="es-MX" sz="2400" dirty="0" smtClean="0">
                <a:solidFill>
                  <a:srgbClr val="FF0000"/>
                </a:solidFill>
              </a:rPr>
              <a:t>Experiencia</a:t>
            </a:r>
            <a:r>
              <a:rPr lang="es-MX" sz="2400" dirty="0" smtClean="0"/>
              <a:t> o conocimientos generales sobre el comportamiento y las propiedades de los materiales e instrumentos utilizados </a:t>
            </a:r>
          </a:p>
        </p:txBody>
      </p:sp>
    </p:spTree>
    <p:extLst>
      <p:ext uri="{BB962C8B-B14F-4D97-AF65-F5344CB8AC3E}">
        <p14:creationId xmlns:p14="http://schemas.microsoft.com/office/powerpoint/2010/main" val="2426887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374160"/>
            <a:ext cx="8003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FF0000"/>
                </a:solidFill>
              </a:rPr>
              <a:t>Datos </a:t>
            </a:r>
            <a:r>
              <a:rPr lang="es-MX" sz="2400" dirty="0">
                <a:solidFill>
                  <a:srgbClr val="FF0000"/>
                </a:solidFill>
              </a:rPr>
              <a:t>de mediciones anteriores</a:t>
            </a:r>
            <a:r>
              <a:rPr lang="es-MX" sz="2400" dirty="0" smtClean="0">
                <a:solidFill>
                  <a:srgbClr val="FF0000"/>
                </a:solidFill>
              </a:rPr>
              <a:t> y Experiencia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5576" y="220486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-Validación de métodos</a:t>
            </a:r>
          </a:p>
          <a:p>
            <a:r>
              <a:rPr lang="es-MX" sz="2400" dirty="0" smtClean="0"/>
              <a:t>Sesgo, linealidad, límite  de  detección, robustez, selectividad, especificidad, deriva 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755576" y="3645024"/>
            <a:ext cx="8003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-Desempeño del método</a:t>
            </a:r>
          </a:p>
          <a:p>
            <a:r>
              <a:rPr lang="es-MX" sz="2400" dirty="0" smtClean="0"/>
              <a:t>Repetibilidad, precisión intermedia, reproducibilidad </a:t>
            </a:r>
          </a:p>
        </p:txBody>
      </p:sp>
    </p:spTree>
    <p:extLst>
      <p:ext uri="{BB962C8B-B14F-4D97-AF65-F5344CB8AC3E}">
        <p14:creationId xmlns:p14="http://schemas.microsoft.com/office/powerpoint/2010/main" val="1553837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EA7DFD-1A6D-4660-A5F8-08BBB842E9D0}" type="slidenum">
              <a:rPr lang="es-ES" smtClean="0"/>
              <a:pPr eaLnBrk="1" hangingPunct="1"/>
              <a:t>66</a:t>
            </a:fld>
            <a:endParaRPr lang="es-E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22339" y="846418"/>
            <a:ext cx="6380163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s-CO" sz="2400" dirty="0" smtClean="0">
                <a:latin typeface="Arial "/>
              </a:rPr>
              <a:t>Incertidumbre estándar </a:t>
            </a:r>
            <a:r>
              <a:rPr lang="es-CO" sz="2400" dirty="0">
                <a:latin typeface="Arial "/>
              </a:rPr>
              <a:t>t</a:t>
            </a:r>
            <a:r>
              <a:rPr lang="es-CO" sz="2400" dirty="0" smtClean="0">
                <a:latin typeface="Arial "/>
              </a:rPr>
              <a:t>ipo B</a:t>
            </a: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4129088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9709" name="Rectangle 12"/>
          <p:cNvSpPr>
            <a:spLocks noChangeArrowheads="1"/>
          </p:cNvSpPr>
          <p:nvPr/>
        </p:nvSpPr>
        <p:spPr bwMode="auto">
          <a:xfrm>
            <a:off x="431006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9711" name="Rectangle 14"/>
          <p:cNvSpPr>
            <a:spLocks noChangeArrowheads="1"/>
          </p:cNvSpPr>
          <p:nvPr/>
        </p:nvSpPr>
        <p:spPr bwMode="auto">
          <a:xfrm>
            <a:off x="35242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s-CO"/>
          </a:p>
        </p:txBody>
      </p:sp>
      <p:graphicFrame>
        <p:nvGraphicFramePr>
          <p:cNvPr id="29712" name="Object 15"/>
          <p:cNvGraphicFramePr>
            <a:graphicFrameLocks noChangeAspect="1"/>
          </p:cNvGraphicFramePr>
          <p:nvPr>
            <p:extLst/>
          </p:nvPr>
        </p:nvGraphicFramePr>
        <p:xfrm>
          <a:off x="1160463" y="4095750"/>
          <a:ext cx="189388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6" name="Ecuación" r:id="rId4" imgW="1066680" imgH="368280" progId="Equation.3">
                  <p:embed/>
                </p:oleObj>
              </mc:Choice>
              <mc:Fallback>
                <p:oleObj name="Ecuación" r:id="rId4" imgW="10666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4095750"/>
                        <a:ext cx="1893887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Rectangle 16"/>
          <p:cNvSpPr>
            <a:spLocks noChangeArrowheads="1"/>
          </p:cNvSpPr>
          <p:nvPr/>
        </p:nvSpPr>
        <p:spPr bwMode="auto">
          <a:xfrm>
            <a:off x="392430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9715" name="Rectangle 18"/>
          <p:cNvSpPr>
            <a:spLocks noChangeArrowheads="1"/>
          </p:cNvSpPr>
          <p:nvPr/>
        </p:nvSpPr>
        <p:spPr bwMode="auto">
          <a:xfrm>
            <a:off x="3948113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s-CO"/>
          </a:p>
        </p:txBody>
      </p:sp>
      <p:graphicFrame>
        <p:nvGraphicFramePr>
          <p:cNvPr id="29716" name="Object 19"/>
          <p:cNvGraphicFramePr>
            <a:graphicFrameLocks noChangeAspect="1"/>
          </p:cNvGraphicFramePr>
          <p:nvPr>
            <p:extLst/>
          </p:nvPr>
        </p:nvGraphicFramePr>
        <p:xfrm>
          <a:off x="1070830" y="5642814"/>
          <a:ext cx="1392115" cy="81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7" name="Ecuación" r:id="rId6" imgW="711000" imgH="419040" progId="Equation.3">
                  <p:embed/>
                </p:oleObj>
              </mc:Choice>
              <mc:Fallback>
                <p:oleObj name="Ecuación" r:id="rId6" imgW="711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830" y="5642814"/>
                        <a:ext cx="1392115" cy="810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7" name="Text Box 20"/>
          <p:cNvSpPr txBox="1">
            <a:spLocks noChangeArrowheads="1"/>
          </p:cNvSpPr>
          <p:nvPr/>
        </p:nvSpPr>
        <p:spPr bwMode="auto">
          <a:xfrm>
            <a:off x="4084045" y="1544065"/>
            <a:ext cx="4642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O" sz="2000" b="1" dirty="0" smtClean="0">
                <a:latin typeface="Arial "/>
              </a:rPr>
              <a:t>Distribución rectangular o uniforme</a:t>
            </a:r>
            <a:endParaRPr lang="es-ES" sz="2000" b="1" dirty="0">
              <a:latin typeface="Arial "/>
            </a:endParaRPr>
          </a:p>
        </p:txBody>
      </p:sp>
      <p:sp>
        <p:nvSpPr>
          <p:cNvPr id="29718" name="Text Box 21"/>
          <p:cNvSpPr txBox="1">
            <a:spLocks noChangeArrowheads="1"/>
          </p:cNvSpPr>
          <p:nvPr/>
        </p:nvSpPr>
        <p:spPr bwMode="auto">
          <a:xfrm>
            <a:off x="3790950" y="4383509"/>
            <a:ext cx="45480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O" sz="2000" dirty="0">
                <a:latin typeface="+mn-lt"/>
              </a:rPr>
              <a:t>Varianza  de una d</a:t>
            </a:r>
            <a:r>
              <a:rPr lang="es-CO" sz="2000" dirty="0" smtClean="0">
                <a:latin typeface="+mn-lt"/>
              </a:rPr>
              <a:t>istribución </a:t>
            </a:r>
            <a:r>
              <a:rPr lang="es-CO" sz="2000" dirty="0">
                <a:latin typeface="+mn-lt"/>
              </a:rPr>
              <a:t>r</a:t>
            </a:r>
            <a:r>
              <a:rPr lang="es-CO" sz="2000" dirty="0" smtClean="0">
                <a:latin typeface="+mn-lt"/>
              </a:rPr>
              <a:t>ectangular</a:t>
            </a:r>
            <a:endParaRPr lang="es-ES" sz="2000" dirty="0">
              <a:latin typeface="+mn-lt"/>
            </a:endParaRPr>
          </a:p>
        </p:txBody>
      </p:sp>
      <p:sp>
        <p:nvSpPr>
          <p:cNvPr id="29719" name="Text Box 22"/>
          <p:cNvSpPr txBox="1">
            <a:spLocks noChangeArrowheads="1"/>
          </p:cNvSpPr>
          <p:nvPr/>
        </p:nvSpPr>
        <p:spPr bwMode="auto">
          <a:xfrm>
            <a:off x="2731656" y="5654675"/>
            <a:ext cx="533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O" sz="2000" b="1" dirty="0">
                <a:latin typeface="+mn-lt"/>
              </a:rPr>
              <a:t>Incertidumbre tipo B para una distribución</a:t>
            </a:r>
          </a:p>
          <a:p>
            <a:pPr eaLnBrk="1" hangingPunct="1"/>
            <a:r>
              <a:rPr lang="es-CO" sz="2000" b="1" dirty="0">
                <a:latin typeface="+mn-lt"/>
              </a:rPr>
              <a:t>Rectangular</a:t>
            </a:r>
            <a:endParaRPr lang="es-ES" sz="2000" b="1" dirty="0">
              <a:latin typeface="+mn-lt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/>
          </p:nvPr>
        </p:nvGraphicFramePr>
        <p:xfrm>
          <a:off x="961231" y="4844702"/>
          <a:ext cx="130651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8" name="Ecuación" r:id="rId8" imgW="736560" imgH="419040" progId="Equation.3">
                  <p:embed/>
                </p:oleObj>
              </mc:Choice>
              <mc:Fallback>
                <p:oleObj name="Ecuación" r:id="rId8" imgW="73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231" y="4844702"/>
                        <a:ext cx="1306513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/>
          </p:nvPr>
        </p:nvGraphicFramePr>
        <p:xfrm>
          <a:off x="3811588" y="1941513"/>
          <a:ext cx="5341937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9" name="Ecuación" r:id="rId10" imgW="2616120" imgH="571320" progId="Equation.3">
                  <p:embed/>
                </p:oleObj>
              </mc:Choice>
              <mc:Fallback>
                <p:oleObj name="Ecuación" r:id="rId10" imgW="26161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88" y="1941513"/>
                        <a:ext cx="5341937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187624" y="3561581"/>
            <a:ext cx="6985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s-ES_tradnl" dirty="0"/>
              <a:t>Porción de área comprendida entre </a:t>
            </a:r>
            <a:r>
              <a:rPr lang="es-ES_tradnl" i="1" dirty="0" smtClean="0">
                <a:latin typeface="Times New Roman" pitchFamily="18" charset="0"/>
                <a:cs typeface="Times New Roman" pitchFamily="18" charset="0"/>
              </a:rPr>
              <a:t>μ-s </a:t>
            </a:r>
            <a:r>
              <a:rPr lang="es-ES_tradnl" dirty="0" smtClean="0"/>
              <a:t>   </a:t>
            </a:r>
            <a:r>
              <a:rPr lang="es-ES_tradnl" dirty="0"/>
              <a:t>y  </a:t>
            </a:r>
            <a:r>
              <a:rPr lang="es-ES_tradnl" i="1" dirty="0">
                <a:latin typeface="Times New Roman" pitchFamily="18" charset="0"/>
                <a:cs typeface="Times New Roman" pitchFamily="18" charset="0"/>
              </a:rPr>
              <a:t>μ + </a:t>
            </a:r>
            <a:r>
              <a:rPr lang="es-ES_tradnl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_tradnl" dirty="0" smtClean="0"/>
              <a:t>   </a:t>
            </a:r>
            <a:r>
              <a:rPr lang="es-ES_tradnl" dirty="0"/>
              <a:t>:  ≈     </a:t>
            </a:r>
            <a:r>
              <a:rPr lang="es-ES_tradnl" dirty="0" smtClean="0"/>
              <a:t>57,74 %</a:t>
            </a:r>
            <a:r>
              <a:rPr lang="es-ES_tradnl" baseline="30000" dirty="0" smtClean="0"/>
              <a:t>1</a:t>
            </a: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132492" y="1529180"/>
            <a:ext cx="3384550" cy="2040544"/>
            <a:chOff x="132492" y="1529180"/>
            <a:chExt cx="3384550" cy="2040544"/>
          </a:xfrm>
        </p:grpSpPr>
        <p:graphicFrame>
          <p:nvGraphicFramePr>
            <p:cNvPr id="2970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086421"/>
                </p:ext>
              </p:extLst>
            </p:nvPr>
          </p:nvGraphicFramePr>
          <p:xfrm>
            <a:off x="1989995" y="1529180"/>
            <a:ext cx="555497" cy="337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80" name="Ecuación" r:id="rId12" imgW="380880" imgH="228600" progId="Equation.3">
                    <p:embed/>
                  </p:oleObj>
                </mc:Choice>
                <mc:Fallback>
                  <p:oleObj name="Ecuación" r:id="rId12" imgW="380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9995" y="1529180"/>
                          <a:ext cx="555497" cy="3370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7" name="Line 10"/>
            <p:cNvSpPr>
              <a:spLocks noChangeShapeType="1"/>
            </p:cNvSpPr>
            <p:nvPr/>
          </p:nvSpPr>
          <p:spPr bwMode="auto">
            <a:xfrm>
              <a:off x="316642" y="3108059"/>
              <a:ext cx="3200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132492" y="2193659"/>
              <a:ext cx="2927350" cy="1376065"/>
              <a:chOff x="882650" y="1981200"/>
              <a:chExt cx="2927350" cy="1376065"/>
            </a:xfrm>
          </p:grpSpPr>
          <p:sp>
            <p:nvSpPr>
              <p:cNvPr id="29700" name="Rectangle 3"/>
              <p:cNvSpPr>
                <a:spLocks noChangeArrowheads="1"/>
              </p:cNvSpPr>
              <p:nvPr/>
            </p:nvSpPr>
            <p:spPr bwMode="auto">
              <a:xfrm>
                <a:off x="1676400" y="1981200"/>
                <a:ext cx="1981200" cy="914400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CO"/>
              </a:p>
            </p:txBody>
          </p:sp>
          <p:sp>
            <p:nvSpPr>
              <p:cNvPr id="29702" name="Text Box 5"/>
              <p:cNvSpPr txBox="1">
                <a:spLocks noChangeArrowheads="1"/>
              </p:cNvSpPr>
              <p:nvPr/>
            </p:nvSpPr>
            <p:spPr bwMode="auto">
              <a:xfrm>
                <a:off x="2514600" y="2997200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s-CO" sz="1600" dirty="0">
                    <a:latin typeface="Times New Roman" pitchFamily="18" charset="0"/>
                  </a:rPr>
                  <a:t>0</a:t>
                </a:r>
                <a:endParaRPr lang="es-ES" sz="1600" dirty="0">
                  <a:latin typeface="Times New Roman" pitchFamily="18" charset="0"/>
                </a:endParaRPr>
              </a:p>
            </p:txBody>
          </p:sp>
          <p:sp>
            <p:nvSpPr>
              <p:cNvPr id="29703" name="Text Box 6"/>
              <p:cNvSpPr txBox="1">
                <a:spLocks noChangeArrowheads="1"/>
              </p:cNvSpPr>
              <p:nvPr/>
            </p:nvSpPr>
            <p:spPr bwMode="auto">
              <a:xfrm>
                <a:off x="3505200" y="2895600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CO" sz="2400" i="1" dirty="0">
                    <a:latin typeface="Times New Roman" pitchFamily="18" charset="0"/>
                  </a:rPr>
                  <a:t>a</a:t>
                </a:r>
                <a:endParaRPr lang="es-ES" sz="2400" i="1" dirty="0">
                  <a:latin typeface="Times New Roman" pitchFamily="18" charset="0"/>
                </a:endParaRPr>
              </a:p>
            </p:txBody>
          </p:sp>
          <p:sp>
            <p:nvSpPr>
              <p:cNvPr id="29704" name="Rectangle 7"/>
              <p:cNvSpPr>
                <a:spLocks noChangeArrowheads="1"/>
              </p:cNvSpPr>
              <p:nvPr/>
            </p:nvSpPr>
            <p:spPr bwMode="auto">
              <a:xfrm>
                <a:off x="1447800" y="2895600"/>
                <a:ext cx="4411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CO" sz="2400" dirty="0">
                    <a:latin typeface="Times New Roman" pitchFamily="18" charset="0"/>
                  </a:rPr>
                  <a:t>-</a:t>
                </a:r>
                <a:r>
                  <a:rPr lang="es-CO" sz="2400" i="1" dirty="0">
                    <a:latin typeface="Times New Roman" pitchFamily="18" charset="0"/>
                  </a:rPr>
                  <a:t>a</a:t>
                </a:r>
                <a:endParaRPr lang="es-ES" sz="2400" i="1" dirty="0">
                  <a:latin typeface="Times New Roman" pitchFamily="18" charset="0"/>
                </a:endParaRPr>
              </a:p>
            </p:txBody>
          </p:sp>
          <p:cxnSp>
            <p:nvCxnSpPr>
              <p:cNvPr id="29708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1447800" y="1981200"/>
                <a:ext cx="0" cy="8953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29710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27457067"/>
                  </p:ext>
                </p:extLst>
              </p:nvPr>
            </p:nvGraphicFramePr>
            <p:xfrm>
              <a:off x="882650" y="2181225"/>
              <a:ext cx="279400" cy="476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681" name="Ecuación" r:id="rId14" imgW="228600" imgH="393480" progId="Equation.3">
                      <p:embed/>
                    </p:oleObj>
                  </mc:Choice>
                  <mc:Fallback>
                    <p:oleObj name="Ecuación" r:id="rId14" imgW="22860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2650" y="2181225"/>
                            <a:ext cx="279400" cy="476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" name="3 Rectángulo"/>
              <p:cNvSpPr/>
              <p:nvPr/>
            </p:nvSpPr>
            <p:spPr>
              <a:xfrm>
                <a:off x="2123810" y="2000458"/>
                <a:ext cx="1080120" cy="8953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" name="4 Rectángulo"/>
              <p:cNvSpPr/>
              <p:nvPr/>
            </p:nvSpPr>
            <p:spPr>
              <a:xfrm>
                <a:off x="2905869" y="2811992"/>
                <a:ext cx="60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i="1" dirty="0">
                    <a:latin typeface="Times New Roman" pitchFamily="18" charset="0"/>
                    <a:cs typeface="Times New Roman" pitchFamily="18" charset="0"/>
                  </a:rPr>
                  <a:t>μ + s</a:t>
                </a:r>
                <a:endParaRPr lang="es-CO" dirty="0"/>
              </a:p>
            </p:txBody>
          </p:sp>
          <p:sp>
            <p:nvSpPr>
              <p:cNvPr id="6" name="5 Rectángulo"/>
              <p:cNvSpPr/>
              <p:nvPr/>
            </p:nvSpPr>
            <p:spPr>
              <a:xfrm>
                <a:off x="1907704" y="2780928"/>
                <a:ext cx="466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i="1" dirty="0">
                    <a:latin typeface="Times New Roman" pitchFamily="18" charset="0"/>
                    <a:cs typeface="Times New Roman" pitchFamily="18" charset="0"/>
                  </a:rPr>
                  <a:t>μ-s</a:t>
                </a:r>
                <a:endParaRPr lang="es-CO" dirty="0"/>
              </a:p>
            </p:txBody>
          </p:sp>
        </p:grpSp>
        <p:sp>
          <p:nvSpPr>
            <p:cNvPr id="29701" name="Line 4"/>
            <p:cNvSpPr>
              <a:spLocks noChangeShapeType="1"/>
            </p:cNvSpPr>
            <p:nvPr/>
          </p:nvSpPr>
          <p:spPr bwMode="auto">
            <a:xfrm flipV="1">
              <a:off x="1916842" y="1584059"/>
              <a:ext cx="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0625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10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31759" name="Rectangle 1055"/>
          <p:cNvSpPr>
            <a:spLocks noChangeArrowheads="1"/>
          </p:cNvSpPr>
          <p:nvPr/>
        </p:nvSpPr>
        <p:spPr bwMode="auto">
          <a:xfrm>
            <a:off x="1803400" y="3170238"/>
            <a:ext cx="49974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MX"/>
          </a:p>
        </p:txBody>
      </p:sp>
      <p:graphicFrame>
        <p:nvGraphicFramePr>
          <p:cNvPr id="3176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367296"/>
              </p:ext>
            </p:extLst>
          </p:nvPr>
        </p:nvGraphicFramePr>
        <p:xfrm>
          <a:off x="2500313" y="2493838"/>
          <a:ext cx="37211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5" name="Ecuación" r:id="rId5" imgW="3085920" imgH="482400" progId="Equation.3">
                  <p:embed/>
                </p:oleObj>
              </mc:Choice>
              <mc:Fallback>
                <p:oleObj name="Ecuación" r:id="rId5" imgW="3085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493838"/>
                        <a:ext cx="3721100" cy="719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1" name="Text Box 1069"/>
          <p:cNvSpPr txBox="1">
            <a:spLocks noChangeArrowheads="1"/>
          </p:cNvSpPr>
          <p:nvPr/>
        </p:nvSpPr>
        <p:spPr bwMode="auto">
          <a:xfrm>
            <a:off x="2150540" y="1819672"/>
            <a:ext cx="438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dirty="0"/>
              <a:t>Coeficiente de correlación</a:t>
            </a:r>
          </a:p>
        </p:txBody>
      </p:sp>
      <p:graphicFrame>
        <p:nvGraphicFramePr>
          <p:cNvPr id="31763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74493"/>
              </p:ext>
            </p:extLst>
          </p:nvPr>
        </p:nvGraphicFramePr>
        <p:xfrm>
          <a:off x="2958355" y="3384723"/>
          <a:ext cx="29686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6" name="Ecuación" r:id="rId7" imgW="2158920" imgH="431640" progId="Equation.3">
                  <p:embed/>
                </p:oleObj>
              </mc:Choice>
              <mc:Fallback>
                <p:oleObj name="Ecuación" r:id="rId7" imgW="2158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355" y="3384723"/>
                        <a:ext cx="2968625" cy="598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5" name="Rectangle 1074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3176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151604"/>
              </p:ext>
            </p:extLst>
          </p:nvPr>
        </p:nvGraphicFramePr>
        <p:xfrm>
          <a:off x="3036148" y="4081636"/>
          <a:ext cx="9509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7" name="Ecuación" r:id="rId9" imgW="723600" imgH="431640" progId="Equation.3">
                  <p:embed/>
                </p:oleObj>
              </mc:Choice>
              <mc:Fallback>
                <p:oleObj name="Ecuación" r:id="rId9" imgW="723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148" y="4081636"/>
                        <a:ext cx="950913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0" name="Object 1029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59378812"/>
              </p:ext>
            </p:extLst>
          </p:nvPr>
        </p:nvGraphicFramePr>
        <p:xfrm>
          <a:off x="4805363" y="4081636"/>
          <a:ext cx="8937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8" name="Ecuación" r:id="rId11" imgW="698400" imgH="431640" progId="Equation.3">
                  <p:embed/>
                </p:oleObj>
              </mc:Choice>
              <mc:Fallback>
                <p:oleObj name="Ecuación" r:id="rId11" imgW="69840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4081636"/>
                        <a:ext cx="893762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AAA663-D706-46A8-9EBC-D634238A8F7B}" type="slidenum">
              <a:rPr lang="es-ES" smtClean="0"/>
              <a:pPr eaLnBrk="1" hangingPunct="1"/>
              <a:t>67</a:t>
            </a:fld>
            <a:endParaRPr lang="es-ES" dirty="0" smtClean="0"/>
          </a:p>
        </p:txBody>
      </p:sp>
      <p:sp>
        <p:nvSpPr>
          <p:cNvPr id="31772" name="Text Box 37"/>
          <p:cNvSpPr txBox="1">
            <a:spLocks noChangeArrowheads="1"/>
          </p:cNvSpPr>
          <p:nvPr/>
        </p:nvSpPr>
        <p:spPr bwMode="auto">
          <a:xfrm>
            <a:off x="1259632" y="4767535"/>
            <a:ext cx="7416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400" dirty="0">
                <a:latin typeface="+mn-lt"/>
              </a:rPr>
              <a:t>Si   </a:t>
            </a: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r(</a:t>
            </a:r>
            <a:r>
              <a:rPr lang="es-MX" sz="2400" i="1" dirty="0" err="1" smtClean="0">
                <a:latin typeface="Times New Roman" pitchFamily="18" charset="0"/>
                <a:cs typeface="Times New Roman" pitchFamily="18" charset="0"/>
              </a:rPr>
              <a:t>y,z</a:t>
            </a: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)=0</a:t>
            </a:r>
            <a:r>
              <a:rPr lang="es-MX" sz="2400" dirty="0" smtClean="0">
                <a:latin typeface="+mn-lt"/>
              </a:rPr>
              <a:t>     las </a:t>
            </a:r>
            <a:r>
              <a:rPr lang="es-MX" sz="2400" dirty="0">
                <a:latin typeface="+mn-lt"/>
              </a:rPr>
              <a:t>mediciones son independientes</a:t>
            </a:r>
          </a:p>
        </p:txBody>
      </p:sp>
      <p:sp>
        <p:nvSpPr>
          <p:cNvPr id="31773" name="Rectangle 1092"/>
          <p:cNvSpPr>
            <a:spLocks noChangeArrowheads="1"/>
          </p:cNvSpPr>
          <p:nvPr/>
        </p:nvSpPr>
        <p:spPr bwMode="auto">
          <a:xfrm>
            <a:off x="1187623" y="5373216"/>
            <a:ext cx="7056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dirty="0"/>
              <a:t>Si   </a:t>
            </a:r>
            <a:r>
              <a:rPr lang="es-MX" sz="2400" dirty="0" smtClean="0"/>
              <a:t>  </a:t>
            </a:r>
            <a:r>
              <a:rPr lang="es-MX" sz="2400" dirty="0"/>
              <a:t> </a:t>
            </a:r>
            <a:r>
              <a:rPr lang="es-MX" sz="2400" i="1" dirty="0">
                <a:latin typeface="Times New Roman" pitchFamily="18" charset="0"/>
                <a:cs typeface="Times New Roman" pitchFamily="18" charset="0"/>
              </a:rPr>
              <a:t>r(</a:t>
            </a:r>
            <a:r>
              <a:rPr lang="es-MX" sz="2400" i="1" dirty="0" err="1">
                <a:latin typeface="Times New Roman" pitchFamily="18" charset="0"/>
                <a:cs typeface="Times New Roman" pitchFamily="18" charset="0"/>
              </a:rPr>
              <a:t>y,z</a:t>
            </a: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)=1</a:t>
            </a:r>
            <a:r>
              <a:rPr lang="es-MX" sz="2400" dirty="0" smtClean="0"/>
              <a:t>   las </a:t>
            </a:r>
            <a:r>
              <a:rPr lang="es-MX" sz="2400" dirty="0"/>
              <a:t>mediciones </a:t>
            </a:r>
            <a:r>
              <a:rPr lang="es-MX" sz="2400" dirty="0" smtClean="0"/>
              <a:t>son  completamente </a:t>
            </a:r>
            <a:r>
              <a:rPr lang="es-MX" sz="2400" dirty="0"/>
              <a:t>correlacionadas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79512" y="1124744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Arial" pitchFamily="34" charset="0"/>
                <a:cs typeface="Arial" pitchFamily="34" charset="0"/>
              </a:rPr>
              <a:t>4.Evaluar covarianzas de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argumentos correlacionados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66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971600" y="1158778"/>
            <a:ext cx="7128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/>
              <a:t>Causas de  </a:t>
            </a:r>
            <a:r>
              <a:rPr lang="es-CO" sz="2400" dirty="0" smtClean="0"/>
              <a:t>correlación entre dos magnitudes de entrada </a:t>
            </a:r>
            <a:endParaRPr lang="es-CO" sz="240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AAA663-D706-46A8-9EBC-D634238A8F7B}" type="slidenum">
              <a:rPr lang="es-ES" smtClean="0"/>
              <a:pPr eaLnBrk="1" hangingPunct="1"/>
              <a:t>68</a:t>
            </a:fld>
            <a:endParaRPr lang="es-ES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966123" y="2204864"/>
            <a:ext cx="7128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/>
              <a:t>-Uso del mismo instrumento de medida</a:t>
            </a:r>
          </a:p>
          <a:p>
            <a:pPr algn="just"/>
            <a:r>
              <a:rPr lang="es-CO" sz="2400" dirty="0" smtClean="0"/>
              <a:t>-Uso del mismo patrón o la misma referencia con incertidumbre estándar significativa</a:t>
            </a:r>
          </a:p>
          <a:p>
            <a:pPr algn="just"/>
            <a:r>
              <a:rPr lang="es-CO" sz="2400" dirty="0" smtClean="0"/>
              <a:t>-Métodos de medida que tengan incertidumbre significativa</a:t>
            </a:r>
          </a:p>
          <a:p>
            <a:pPr algn="just"/>
            <a:r>
              <a:rPr lang="es-CO" sz="2400" dirty="0" smtClean="0"/>
              <a:t>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116381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94298" y="1196750"/>
            <a:ext cx="76328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rgbClr val="FF0000"/>
                </a:solidFill>
              </a:rPr>
              <a:t>« Las correlaciones entre magnitudes de entrada no pueden ignorarse, siempre que existan y sean significativas» </a:t>
            </a:r>
            <a:endParaRPr lang="es-CO" sz="3200" dirty="0" smtClean="0">
              <a:solidFill>
                <a:srgbClr val="FF0000"/>
              </a:solidFill>
            </a:endParaRPr>
          </a:p>
          <a:p>
            <a:pPr algn="ctr"/>
            <a:endParaRPr lang="es-CO" sz="2800" dirty="0">
              <a:solidFill>
                <a:srgbClr val="FF0000"/>
              </a:solidFill>
            </a:endParaRPr>
          </a:p>
          <a:p>
            <a:pPr algn="ctr"/>
            <a:r>
              <a:rPr lang="es-CO" sz="2800" dirty="0" smtClean="0">
                <a:solidFill>
                  <a:srgbClr val="FF0000"/>
                </a:solidFill>
              </a:rPr>
              <a:t>GUM </a:t>
            </a:r>
            <a:r>
              <a:rPr lang="es-CO" sz="2800" dirty="0">
                <a:solidFill>
                  <a:srgbClr val="FF0000"/>
                </a:solidFill>
              </a:rPr>
              <a:t>5.2.5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AAA663-D706-46A8-9EBC-D634238A8F7B}" type="slidenum">
              <a:rPr lang="es-ES" smtClean="0"/>
              <a:pPr eaLnBrk="1" hangingPunct="1"/>
              <a:t>69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8006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52463" y="1362075"/>
            <a:ext cx="8062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"/>
            </a:pPr>
            <a:endParaRPr lang="es-ES_tradnl" altLang="es-CO" sz="5000" u="none">
              <a:solidFill>
                <a:schemeClr val="tx2"/>
              </a:solidFill>
              <a:latin typeface="Imprint MT Shadow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7"/>
          <a:stretch/>
        </p:blipFill>
        <p:spPr>
          <a:xfrm>
            <a:off x="652463" y="1556792"/>
            <a:ext cx="3816424" cy="4392488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r>
              <a:rPr lang="es-CO" dirty="0" smtClean="0"/>
              <a:t>Se define el “objeto” que se quiere medir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02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10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31759" name="Rectangle 1055"/>
          <p:cNvSpPr>
            <a:spLocks noChangeArrowheads="1"/>
          </p:cNvSpPr>
          <p:nvPr/>
        </p:nvSpPr>
        <p:spPr bwMode="auto">
          <a:xfrm>
            <a:off x="1803400" y="3170238"/>
            <a:ext cx="49974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MX"/>
          </a:p>
        </p:txBody>
      </p:sp>
      <p:sp>
        <p:nvSpPr>
          <p:cNvPr id="31762" name="Rectangle 107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31765" name="Rectangle 1074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755574" y="1211268"/>
            <a:ext cx="79208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Arial" pitchFamily="34" charset="0"/>
                <a:cs typeface="Arial" pitchFamily="34" charset="0"/>
              </a:rPr>
              <a:t>5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 Calcular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el resultado de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medición</a:t>
            </a:r>
          </a:p>
          <a:p>
            <a:endParaRPr lang="es-MX" sz="2400" dirty="0"/>
          </a:p>
          <a:p>
            <a:r>
              <a:rPr lang="es-MX" sz="2400" dirty="0" smtClean="0"/>
              <a:t>En este punto se obtiene un estimado </a:t>
            </a: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y,</a:t>
            </a:r>
            <a:r>
              <a:rPr lang="es-MX" sz="2400" dirty="0" smtClean="0"/>
              <a:t> del mensurando </a:t>
            </a: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MX" sz="2400" dirty="0" smtClean="0">
                <a:cs typeface="Times New Roman" pitchFamily="18" charset="0"/>
              </a:rPr>
              <a:t> a partir de la relación matemática establecida en el punto 1</a:t>
            </a:r>
            <a:endParaRPr lang="es-MX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AAA663-D706-46A8-9EBC-D634238A8F7B}" type="slidenum">
              <a:rPr lang="es-ES" smtClean="0"/>
              <a:pPr eaLnBrk="1" hangingPunct="1"/>
              <a:t>70</a:t>
            </a:fld>
            <a:endParaRPr lang="es-ES" dirty="0" smtClean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401312"/>
              </p:ext>
            </p:extLst>
          </p:nvPr>
        </p:nvGraphicFramePr>
        <p:xfrm>
          <a:off x="2506663" y="3170932"/>
          <a:ext cx="38719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3" name="Ecuación" r:id="rId5" imgW="2540000" imgH="381000" progId="Equation.3">
                  <p:embed/>
                </p:oleObj>
              </mc:Choice>
              <mc:Fallback>
                <p:oleObj name="Ecuación" r:id="rId5" imgW="2540000" imgH="38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3170932"/>
                        <a:ext cx="387191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917035"/>
              </p:ext>
            </p:extLst>
          </p:nvPr>
        </p:nvGraphicFramePr>
        <p:xfrm>
          <a:off x="2439059" y="5024542"/>
          <a:ext cx="4196033" cy="70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4" name="Ecuación" r:id="rId7" imgW="2628900" imgH="444500" progId="Equation.3">
                  <p:embed/>
                </p:oleObj>
              </mc:Choice>
              <mc:Fallback>
                <p:oleObj name="Ecuación" r:id="rId7" imgW="2628900" imgH="4445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059" y="5024542"/>
                        <a:ext cx="4196033" cy="708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/>
        </p:nvSpPr>
        <p:spPr>
          <a:xfrm>
            <a:off x="2648980" y="4191471"/>
            <a:ext cx="3884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/>
              <a:t>Estimación del mensurando </a:t>
            </a:r>
            <a:r>
              <a:rPr lang="es-MX" sz="2400" i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936069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421783-625C-49CB-965D-559107801070}" type="slidenum">
              <a:rPr lang="es-ES" smtClean="0"/>
              <a:pPr eaLnBrk="1" hangingPunct="1"/>
              <a:t>71</a:t>
            </a:fld>
            <a:endParaRPr lang="es-ES" dirty="0" smtClean="0"/>
          </a:p>
        </p:txBody>
      </p:sp>
      <p:sp>
        <p:nvSpPr>
          <p:cNvPr id="33795" name="Text Box 17"/>
          <p:cNvSpPr txBox="1">
            <a:spLocks noChangeArrowheads="1"/>
          </p:cNvSpPr>
          <p:nvPr/>
        </p:nvSpPr>
        <p:spPr bwMode="auto">
          <a:xfrm>
            <a:off x="2051050" y="2565400"/>
            <a:ext cx="496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 sz="2400">
              <a:latin typeface="Times New Roman" pitchFamily="18" charset="0"/>
            </a:endParaRPr>
          </a:p>
        </p:txBody>
      </p:sp>
      <p:sp>
        <p:nvSpPr>
          <p:cNvPr id="33796" name="Text Box 21"/>
          <p:cNvSpPr txBox="1">
            <a:spLocks noChangeArrowheads="1"/>
          </p:cNvSpPr>
          <p:nvPr/>
        </p:nvSpPr>
        <p:spPr bwMode="auto">
          <a:xfrm>
            <a:off x="2051050" y="2565400"/>
            <a:ext cx="496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 sz="2400">
              <a:latin typeface="Times New Roman" pitchFamily="18" charset="0"/>
            </a:endParaRPr>
          </a:p>
        </p:txBody>
      </p:sp>
      <p:sp>
        <p:nvSpPr>
          <p:cNvPr id="33797" name="Text Box 25"/>
          <p:cNvSpPr txBox="1">
            <a:spLocks noChangeArrowheads="1"/>
          </p:cNvSpPr>
          <p:nvPr/>
        </p:nvSpPr>
        <p:spPr bwMode="auto">
          <a:xfrm>
            <a:off x="2195513" y="1989138"/>
            <a:ext cx="561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s-MX" sz="2400">
              <a:latin typeface="Times New Roman" pitchFamily="18" charset="0"/>
            </a:endParaRPr>
          </a:p>
        </p:txBody>
      </p:sp>
      <p:sp>
        <p:nvSpPr>
          <p:cNvPr id="33798" name="Text Box 34"/>
          <p:cNvSpPr txBox="1">
            <a:spLocks noChangeArrowheads="1"/>
          </p:cNvSpPr>
          <p:nvPr/>
        </p:nvSpPr>
        <p:spPr bwMode="auto">
          <a:xfrm>
            <a:off x="1190897" y="1239143"/>
            <a:ext cx="6621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800" dirty="0" smtClean="0">
                <a:cs typeface="Arial" pitchFamily="34" charset="0"/>
              </a:rPr>
              <a:t>6.Incertidumbre </a:t>
            </a:r>
            <a:r>
              <a:rPr lang="es-MX" sz="2800" dirty="0">
                <a:cs typeface="Arial" pitchFamily="34" charset="0"/>
              </a:rPr>
              <a:t>estándar combinada</a:t>
            </a:r>
          </a:p>
        </p:txBody>
      </p:sp>
      <p:sp>
        <p:nvSpPr>
          <p:cNvPr id="33799" name="Rectangle 36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graphicFrame>
        <p:nvGraphicFramePr>
          <p:cNvPr id="33800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62650"/>
              </p:ext>
            </p:extLst>
          </p:nvPr>
        </p:nvGraphicFramePr>
        <p:xfrm>
          <a:off x="2555776" y="2251422"/>
          <a:ext cx="2635382" cy="88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6" name="Ecuación" r:id="rId5" imgW="1511280" imgH="507960" progId="Equation.3">
                  <p:embed/>
                </p:oleObj>
              </mc:Choice>
              <mc:Fallback>
                <p:oleObj name="Ecuación" r:id="rId5" imgW="1511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251422"/>
                        <a:ext cx="2635382" cy="8895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Text Box 37"/>
          <p:cNvSpPr txBox="1">
            <a:spLocks noChangeArrowheads="1"/>
          </p:cNvSpPr>
          <p:nvPr/>
        </p:nvSpPr>
        <p:spPr bwMode="auto">
          <a:xfrm>
            <a:off x="2620963" y="1807989"/>
            <a:ext cx="369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000" dirty="0">
                <a:latin typeface="Arial "/>
              </a:rPr>
              <a:t>Argumentos independientes</a:t>
            </a:r>
          </a:p>
        </p:txBody>
      </p:sp>
      <p:sp>
        <p:nvSpPr>
          <p:cNvPr id="33802" name="Rectangle 39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graphicFrame>
        <p:nvGraphicFramePr>
          <p:cNvPr id="3380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865954"/>
              </p:ext>
            </p:extLst>
          </p:nvPr>
        </p:nvGraphicFramePr>
        <p:xfrm>
          <a:off x="2529557" y="3756075"/>
          <a:ext cx="41306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7" name="Ecuación" r:id="rId7" imgW="3085920" imgH="507960" progId="Equation.3">
                  <p:embed/>
                </p:oleObj>
              </mc:Choice>
              <mc:Fallback>
                <p:oleObj name="Ecuación" r:id="rId7" imgW="30859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557" y="3756075"/>
                        <a:ext cx="4130675" cy="681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4" name="Rectangle 41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graphicFrame>
        <p:nvGraphicFramePr>
          <p:cNvPr id="33805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91426"/>
              </p:ext>
            </p:extLst>
          </p:nvPr>
        </p:nvGraphicFramePr>
        <p:xfrm>
          <a:off x="2051720" y="4581128"/>
          <a:ext cx="512542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8" name="Ecuación" r:id="rId9" imgW="3162240" imgH="444240" progId="Equation.3">
                  <p:embed/>
                </p:oleObj>
              </mc:Choice>
              <mc:Fallback>
                <p:oleObj name="Ecuación" r:id="rId9" imgW="3162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581128"/>
                        <a:ext cx="5125428" cy="720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Rectangle 43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33807" name="Rectangle 45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33808" name="Text Box 48"/>
          <p:cNvSpPr txBox="1">
            <a:spLocks noChangeArrowheads="1"/>
          </p:cNvSpPr>
          <p:nvPr/>
        </p:nvSpPr>
        <p:spPr bwMode="auto">
          <a:xfrm>
            <a:off x="4716834" y="5636096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MX" sz="2400" dirty="0">
                <a:solidFill>
                  <a:schemeClr val="tx2"/>
                </a:solidFill>
                <a:latin typeface="Arial Narrow" pitchFamily="34" charset="0"/>
              </a:rPr>
              <a:t>si</a:t>
            </a:r>
          </a:p>
        </p:txBody>
      </p:sp>
      <p:sp>
        <p:nvSpPr>
          <p:cNvPr id="33809" name="Rectangle 5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graphicFrame>
        <p:nvGraphicFramePr>
          <p:cNvPr id="3381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386658"/>
              </p:ext>
            </p:extLst>
          </p:nvPr>
        </p:nvGraphicFramePr>
        <p:xfrm>
          <a:off x="5652120" y="5591175"/>
          <a:ext cx="15716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9" name="Ecuación" r:id="rId11" imgW="1574117" imgH="406224" progId="Equation.3">
                  <p:embed/>
                </p:oleObj>
              </mc:Choice>
              <mc:Fallback>
                <p:oleObj name="Ecuación" r:id="rId11" imgW="1574117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591175"/>
                        <a:ext cx="1571625" cy="40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2" name="Text Box 57"/>
          <p:cNvSpPr txBox="1">
            <a:spLocks noChangeArrowheads="1"/>
          </p:cNvSpPr>
          <p:nvPr/>
        </p:nvSpPr>
        <p:spPr bwMode="auto">
          <a:xfrm>
            <a:off x="2410990" y="3176141"/>
            <a:ext cx="5113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000" dirty="0">
                <a:latin typeface="Arial "/>
              </a:rPr>
              <a:t>Argumentos correlacionados</a:t>
            </a:r>
          </a:p>
        </p:txBody>
      </p:sp>
      <p:graphicFrame>
        <p:nvGraphicFramePr>
          <p:cNvPr id="338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00636"/>
              </p:ext>
            </p:extLst>
          </p:nvPr>
        </p:nvGraphicFramePr>
        <p:xfrm>
          <a:off x="5844867" y="2323405"/>
          <a:ext cx="646113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0" name="Ecuación" r:id="rId13" imgW="380835" imgH="482391" progId="Equation.3">
                  <p:embed/>
                </p:oleObj>
              </mc:Choice>
              <mc:Fallback>
                <p:oleObj name="Ecuación" r:id="rId13" imgW="380835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867" y="2323405"/>
                        <a:ext cx="646113" cy="817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4" name="Text Box 57"/>
          <p:cNvSpPr txBox="1">
            <a:spLocks noChangeArrowheads="1"/>
          </p:cNvSpPr>
          <p:nvPr/>
        </p:nvSpPr>
        <p:spPr bwMode="auto">
          <a:xfrm>
            <a:off x="6876256" y="2348880"/>
            <a:ext cx="1878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000" dirty="0">
                <a:latin typeface="Arial "/>
              </a:rPr>
              <a:t>Coeficiente de sensibilidad</a:t>
            </a:r>
          </a:p>
        </p:txBody>
      </p:sp>
      <p:graphicFrame>
        <p:nvGraphicFramePr>
          <p:cNvPr id="33815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76063"/>
              </p:ext>
            </p:extLst>
          </p:nvPr>
        </p:nvGraphicFramePr>
        <p:xfrm>
          <a:off x="2003103" y="5356225"/>
          <a:ext cx="2496889" cy="8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1" name="Ecuación" r:id="rId15" imgW="1434960" imgH="507960" progId="Equation.3">
                  <p:embed/>
                </p:oleObj>
              </mc:Choice>
              <mc:Fallback>
                <p:oleObj name="Ecuación" r:id="rId15" imgW="1434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103" y="5356225"/>
                        <a:ext cx="2496889" cy="8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255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34833" name="Rectangle 21"/>
          <p:cNvSpPr>
            <a:spLocks noChangeArrowheads="1"/>
          </p:cNvSpPr>
          <p:nvPr/>
        </p:nvSpPr>
        <p:spPr bwMode="auto">
          <a:xfrm>
            <a:off x="1755246" y="2175799"/>
            <a:ext cx="4904986" cy="5784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2400" dirty="0"/>
              <a:t>Identificar </a:t>
            </a:r>
            <a:r>
              <a:rPr lang="es-ES" sz="2400" dirty="0" smtClean="0"/>
              <a:t> incertidumbre </a:t>
            </a:r>
            <a:r>
              <a:rPr lang="es-ES" sz="2400" dirty="0"/>
              <a:t>dominante  </a:t>
            </a:r>
          </a:p>
        </p:txBody>
      </p:sp>
      <p:sp>
        <p:nvSpPr>
          <p:cNvPr id="3483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34844" name="Line 37"/>
          <p:cNvSpPr>
            <a:spLocks noChangeShapeType="1"/>
          </p:cNvSpPr>
          <p:nvPr/>
        </p:nvSpPr>
        <p:spPr bwMode="auto">
          <a:xfrm flipH="1">
            <a:off x="4022428" y="2765797"/>
            <a:ext cx="2492" cy="44717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4845" name="Line 38"/>
          <p:cNvSpPr>
            <a:spLocks noChangeShapeType="1"/>
          </p:cNvSpPr>
          <p:nvPr/>
        </p:nvSpPr>
        <p:spPr bwMode="auto">
          <a:xfrm flipV="1">
            <a:off x="4525061" y="1902905"/>
            <a:ext cx="300037" cy="413756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133089" y="1167135"/>
            <a:ext cx="6247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latin typeface="Arial" pitchFamily="34" charset="0"/>
                <a:cs typeface="Arial" pitchFamily="34" charset="0"/>
              </a:rPr>
              <a:t>7.Declarar incertidumbre expandida </a:t>
            </a:r>
            <a:r>
              <a:rPr lang="es-MX" sz="2800" i="1" dirty="0">
                <a:latin typeface="Times New Roman" pitchFamily="18" charset="0"/>
                <a:cs typeface="Times New Roman" pitchFamily="18" charset="0"/>
              </a:rPr>
              <a:t>U</a:t>
            </a:r>
            <a:endParaRPr lang="es-CO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031"/>
          <p:cNvSpPr>
            <a:spLocks noChangeArrowheads="1"/>
          </p:cNvSpPr>
          <p:nvPr/>
        </p:nvSpPr>
        <p:spPr bwMode="auto">
          <a:xfrm>
            <a:off x="323529" y="3102059"/>
            <a:ext cx="84969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s-ES_tradnl" sz="2400" dirty="0"/>
              <a:t>Suponga  que  se tienen las siguientes fuentes de incertidumbre: </a:t>
            </a:r>
            <a:r>
              <a:rPr lang="es-ES_tradnl" sz="2400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_tradnl" sz="2400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_tradnl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240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_tradnl" sz="2400" i="1" baseline="-25000" dirty="0" err="1">
                <a:latin typeface="Times New Roman" pitchFamily="18" charset="0"/>
                <a:cs typeface="Times New Roman" pitchFamily="18" charset="0"/>
              </a:rPr>
              <a:t>esp</a:t>
            </a:r>
            <a:r>
              <a:rPr lang="es-ES_tradnl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240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_tradnl" sz="2400" i="1" baseline="-25000" dirty="0" err="1">
                <a:latin typeface="Times New Roman" pitchFamily="18" charset="0"/>
                <a:cs typeface="Times New Roman" pitchFamily="18" charset="0"/>
              </a:rPr>
              <a:t>cal</a:t>
            </a:r>
            <a:r>
              <a:rPr lang="es-ES_tradnl" sz="2400" dirty="0"/>
              <a:t> </a:t>
            </a:r>
            <a:r>
              <a:rPr lang="es-ES_tradnl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_tradnl" sz="2400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_tradnl" sz="2400" i="1" baseline="-25000" dirty="0" err="1" smtClean="0"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es-ES_tradnl" sz="2400" baseline="-25000" dirty="0" smtClean="0">
                <a:cs typeface="Times New Roman" pitchFamily="18" charset="0"/>
              </a:rPr>
              <a:t> </a:t>
            </a:r>
            <a:r>
              <a:rPr lang="es-ES_tradnl" sz="2400" dirty="0" smtClean="0">
                <a:cs typeface="Times New Roman" pitchFamily="18" charset="0"/>
              </a:rPr>
              <a:t>y </a:t>
            </a:r>
            <a:r>
              <a:rPr lang="es-ES_tradnl" sz="2400" dirty="0"/>
              <a:t>que  la mayor </a:t>
            </a:r>
            <a:r>
              <a:rPr lang="es-ES_tradnl" sz="2400" dirty="0" smtClean="0"/>
              <a:t>es </a:t>
            </a:r>
            <a:r>
              <a:rPr lang="es-ES_tradnl" sz="2400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_tradnl" sz="2400" i="1" baseline="-25000" dirty="0" err="1" smtClean="0"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es-ES_tradnl" sz="2400" i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sz="2400" dirty="0" smtClean="0"/>
              <a:t>entonces:</a:t>
            </a:r>
            <a:endParaRPr lang="es-ES_tradnl" sz="2400" dirty="0"/>
          </a:p>
        </p:txBody>
      </p:sp>
      <p:graphicFrame>
        <p:nvGraphicFramePr>
          <p:cNvPr id="41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9088"/>
              </p:ext>
            </p:extLst>
          </p:nvPr>
        </p:nvGraphicFramePr>
        <p:xfrm>
          <a:off x="3019425" y="4052416"/>
          <a:ext cx="34702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" name="Ecuación" r:id="rId4" imgW="1358640" imgH="520560" progId="Equation.3">
                  <p:embed/>
                </p:oleObj>
              </mc:Choice>
              <mc:Fallback>
                <p:oleObj name="Ecuación" r:id="rId4" imgW="13586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4052416"/>
                        <a:ext cx="3470275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1034"/>
          <p:cNvSpPr txBox="1">
            <a:spLocks noChangeArrowheads="1"/>
          </p:cNvSpPr>
          <p:nvPr/>
        </p:nvSpPr>
        <p:spPr bwMode="auto">
          <a:xfrm>
            <a:off x="1790700" y="4505746"/>
            <a:ext cx="825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200" dirty="0"/>
              <a:t>Si</a:t>
            </a:r>
          </a:p>
        </p:txBody>
      </p:sp>
      <p:sp>
        <p:nvSpPr>
          <p:cNvPr id="43" name="Rectangle 1038"/>
          <p:cNvSpPr>
            <a:spLocks noChangeArrowheads="1"/>
          </p:cNvSpPr>
          <p:nvPr/>
        </p:nvSpPr>
        <p:spPr bwMode="auto">
          <a:xfrm>
            <a:off x="2263775" y="5436513"/>
            <a:ext cx="33771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320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_tradnl" sz="3200" i="1" baseline="-25000" dirty="0" err="1"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es-ES_tradnl" sz="3200" dirty="0" smtClean="0"/>
              <a:t> </a:t>
            </a:r>
            <a:r>
              <a:rPr lang="es-ES_tradnl" sz="3200" dirty="0"/>
              <a:t>es dominante !</a:t>
            </a:r>
            <a:r>
              <a:rPr lang="es-ES_tradnl" sz="2400" dirty="0"/>
              <a:t> </a:t>
            </a:r>
            <a:endParaRPr lang="es-ES" sz="2400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421783-625C-49CB-965D-559107801070}" type="slidenum">
              <a:rPr lang="es-ES" smtClean="0"/>
              <a:pPr eaLnBrk="1" hangingPunct="1"/>
              <a:t>72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37728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688858" y="3099479"/>
            <a:ext cx="1936750" cy="13369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 sz="240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030934" y="3087143"/>
            <a:ext cx="49974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MX"/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4576179" y="2089277"/>
            <a:ext cx="1352550" cy="1058402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2400" dirty="0"/>
              <a:t>Existe</a:t>
            </a:r>
          </a:p>
        </p:txBody>
      </p:sp>
      <p:cxnSp>
        <p:nvCxnSpPr>
          <p:cNvPr id="6" name="AutoShape 23"/>
          <p:cNvCxnSpPr>
            <a:cxnSpLocks noChangeShapeType="1"/>
          </p:cNvCxnSpPr>
          <p:nvPr/>
        </p:nvCxnSpPr>
        <p:spPr bwMode="auto">
          <a:xfrm rot="10800000" flipV="1">
            <a:off x="3656825" y="2618477"/>
            <a:ext cx="919762" cy="48100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560386"/>
              </p:ext>
            </p:extLst>
          </p:nvPr>
        </p:nvGraphicFramePr>
        <p:xfrm>
          <a:off x="2697310" y="3153433"/>
          <a:ext cx="1880326" cy="126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3" name="Ecuación" r:id="rId4" imgW="977760" imgH="660240" progId="Equation.3">
                  <p:embed/>
                </p:oleObj>
              </mc:Choice>
              <mc:Fallback>
                <p:oleObj name="Ecuación" r:id="rId4" imgW="9777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310" y="3153433"/>
                        <a:ext cx="1880326" cy="1264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95536" y="3356992"/>
            <a:ext cx="2316163" cy="84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 dirty="0"/>
              <a:t>Grados efectivos de libertad</a:t>
            </a:r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>
            <a:off x="3688529" y="4440756"/>
            <a:ext cx="0" cy="2862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5895178" y="2005000"/>
            <a:ext cx="1982788" cy="2003473"/>
            <a:chOff x="4370" y="1682"/>
            <a:chExt cx="1249" cy="1043"/>
          </a:xfrm>
        </p:grpSpPr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4370" y="2360"/>
              <a:ext cx="1249" cy="3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AutoShape 25"/>
            <p:cNvCxnSpPr>
              <a:cxnSpLocks noChangeShapeType="1"/>
            </p:cNvCxnSpPr>
            <p:nvPr/>
          </p:nvCxnSpPr>
          <p:spPr bwMode="auto">
            <a:xfrm>
              <a:off x="4403" y="2001"/>
              <a:ext cx="558" cy="35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4710" y="1682"/>
              <a:ext cx="5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2400"/>
                <a:t>Si</a:t>
              </a:r>
            </a:p>
          </p:txBody>
        </p:sp>
      </p:grp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3801028" y="2146724"/>
            <a:ext cx="892175" cy="55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/>
              <a:t>No</a:t>
            </a:r>
          </a:p>
        </p:txBody>
      </p:sp>
      <p:graphicFrame>
        <p:nvGraphicFramePr>
          <p:cNvPr id="18" name="Object 1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2045249"/>
              </p:ext>
            </p:extLst>
          </p:nvPr>
        </p:nvGraphicFramePr>
        <p:xfrm>
          <a:off x="2963863" y="5733256"/>
          <a:ext cx="139223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4" name="Ecuación" r:id="rId6" imgW="787320" imgH="241200" progId="Equation.3">
                  <p:embed/>
                </p:oleObj>
              </mc:Choice>
              <mc:Fallback>
                <p:oleObj name="Ecuación" r:id="rId6" imgW="78732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5733256"/>
                        <a:ext cx="1392237" cy="427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421783-625C-49CB-965D-559107801070}" type="slidenum">
              <a:rPr lang="es-ES" smtClean="0"/>
              <a:pPr eaLnBrk="1" hangingPunct="1"/>
              <a:t>73</a:t>
            </a:fld>
            <a:endParaRPr lang="es-ES" dirty="0" smtClean="0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 flipH="1">
            <a:off x="5249962" y="1642734"/>
            <a:ext cx="2492" cy="44717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2982780" y="1052736"/>
            <a:ext cx="4904986" cy="5784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2400" dirty="0" smtClean="0"/>
              <a:t>  Incertidumbre </a:t>
            </a:r>
            <a:r>
              <a:rPr lang="es-ES" sz="2400" dirty="0"/>
              <a:t>dominante  </a:t>
            </a:r>
          </a:p>
        </p:txBody>
      </p:sp>
      <p:graphicFrame>
        <p:nvGraphicFramePr>
          <p:cNvPr id="2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15225942"/>
              </p:ext>
            </p:extLst>
          </p:nvPr>
        </p:nvGraphicFramePr>
        <p:xfrm>
          <a:off x="6231582" y="3453987"/>
          <a:ext cx="13922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" name="Ecuación" r:id="rId8" imgW="787320" imgH="241200" progId="Equation.3">
                  <p:embed/>
                </p:oleObj>
              </mc:Choice>
              <mc:Fallback>
                <p:oleObj name="Ecuación" r:id="rId8" imgW="787320" imgH="241200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1582" y="3453987"/>
                        <a:ext cx="1392238" cy="427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675318" y="4725144"/>
            <a:ext cx="4089635" cy="5784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2400" dirty="0" smtClean="0"/>
              <a:t>Determinar factor de cobertura   </a:t>
            </a:r>
            <a:endParaRPr lang="es-ES" sz="2400" dirty="0"/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3707903" y="5301208"/>
            <a:ext cx="12231" cy="4320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616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516216" y="5229200"/>
            <a:ext cx="1748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 smtClean="0"/>
              <a:t>GUM Tabla G.2</a:t>
            </a:r>
            <a:endParaRPr lang="es-CO" sz="20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96EC54-1750-4279-960E-EB9BD8E97BA2}" type="slidenum">
              <a:rPr lang="es-ES" smtClean="0"/>
              <a:pPr eaLnBrk="1" hangingPunct="1"/>
              <a:t>74</a:t>
            </a:fld>
            <a:endParaRPr lang="es-ES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51520" y="188640"/>
            <a:ext cx="6120680" cy="908317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Elipse"/>
          <p:cNvSpPr/>
          <p:nvPr/>
        </p:nvSpPr>
        <p:spPr>
          <a:xfrm>
            <a:off x="4716016" y="6021288"/>
            <a:ext cx="432048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52" y="404663"/>
            <a:ext cx="4864956" cy="632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057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116612"/>
            <a:ext cx="5832648" cy="1143000"/>
          </a:xfrm>
        </p:spPr>
        <p:txBody>
          <a:bodyPr>
            <a:normAutofit fontScale="90000"/>
          </a:bodyPr>
          <a:lstStyle/>
          <a:p>
            <a:r>
              <a:rPr lang="es-CO" sz="2400" dirty="0" smtClean="0"/>
              <a:t>Valor del factor de cobertura </a:t>
            </a:r>
            <a:r>
              <a:rPr lang="es-CO" sz="24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CO" sz="2400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CO" sz="2400" dirty="0" smtClean="0"/>
              <a:t> que proporciona un intervalo correspondiente a un nivel de confianza </a:t>
            </a:r>
            <a:r>
              <a:rPr lang="es-CO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CO" sz="2400" dirty="0" smtClean="0"/>
              <a:t>, suponiendo una </a:t>
            </a:r>
            <a:r>
              <a:rPr lang="es-CO" sz="2400" b="1" dirty="0" smtClean="0">
                <a:solidFill>
                  <a:srgbClr val="FF0000"/>
                </a:solidFill>
              </a:rPr>
              <a:t>distribución normal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96EC54-1750-4279-960E-EB9BD8E97BA2}" type="slidenum">
              <a:rPr lang="es-ES" smtClean="0"/>
              <a:pPr eaLnBrk="1" hangingPunct="1"/>
              <a:t>75</a:t>
            </a:fld>
            <a:endParaRPr lang="es-ES" dirty="0" smtClean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12756"/>
            <a:ext cx="6291714" cy="31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635896" y="5621178"/>
            <a:ext cx="1748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 smtClean="0"/>
              <a:t>GUM Tabla G.1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518441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Título"/>
              <p:cNvSpPr>
                <a:spLocks noGrp="1"/>
              </p:cNvSpPr>
              <p:nvPr>
                <p:ph type="title"/>
              </p:nvPr>
            </p:nvSpPr>
            <p:spPr>
              <a:xfrm>
                <a:off x="1259632" y="1052736"/>
                <a:ext cx="6480720" cy="1800200"/>
              </a:xfrm>
            </p:spPr>
            <p:txBody>
              <a:bodyPr>
                <a:normAutofit/>
              </a:bodyPr>
              <a:lstStyle/>
              <a:p>
                <a:r>
                  <a:rPr lang="es-CO" sz="2400" dirty="0" smtClean="0"/>
                  <a:t>Valor del factor de cobertura </a:t>
                </a:r>
                <a:r>
                  <a:rPr lang="es-CO" sz="2400" i="1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s-CO" sz="24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s-CO" sz="2400" dirty="0" smtClean="0"/>
                  <a:t> que proporciona un intervalo correspondiente a un nivel de confianza </a:t>
                </a:r>
                <a:r>
                  <a:rPr lang="es-CO" sz="24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s-CO" sz="2400" dirty="0" smtClean="0"/>
                  <a:t>, suponiendo una </a:t>
                </a:r>
                <a:r>
                  <a:rPr lang="es-CO" sz="2400" b="1" dirty="0" smtClean="0">
                    <a:solidFill>
                      <a:srgbClr val="FF0000"/>
                    </a:solidFill>
                  </a:rPr>
                  <a:t>distribución rectangular con desviación estándar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CO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s-CO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1 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59632" y="1052736"/>
                <a:ext cx="6480720" cy="1800200"/>
              </a:xfrm>
              <a:blipFill rotWithShape="1">
                <a:blip r:embed="rId4"/>
                <a:stretch>
                  <a:fillRect t="-339" r="-9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96EC54-1750-4279-960E-EB9BD8E97BA2}" type="slidenum">
              <a:rPr lang="es-ES" smtClean="0"/>
              <a:pPr eaLnBrk="1" hangingPunct="1"/>
              <a:t>76</a:t>
            </a:fld>
            <a:endParaRPr lang="es-ES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3635896" y="5589240"/>
            <a:ext cx="2318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 smtClean="0"/>
              <a:t>GUM  nota tabla G.1</a:t>
            </a:r>
            <a:endParaRPr lang="es-CO" sz="20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924944"/>
            <a:ext cx="56864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807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5832648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EN RESUMEN </a:t>
            </a:r>
            <a:endParaRPr lang="es-CO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96EC54-1750-4279-960E-EB9BD8E97BA2}" type="slidenum">
              <a:rPr lang="es-ES" smtClean="0"/>
              <a:pPr eaLnBrk="1" hangingPunct="1"/>
              <a:t>77</a:t>
            </a:fld>
            <a:endParaRPr lang="es-ES" dirty="0" smtClean="0"/>
          </a:p>
        </p:txBody>
      </p:sp>
      <p:graphicFrame>
        <p:nvGraphicFramePr>
          <p:cNvPr id="3" name="2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2093841"/>
              </p:ext>
            </p:extLst>
          </p:nvPr>
        </p:nvGraphicFramePr>
        <p:xfrm>
          <a:off x="432637" y="2276872"/>
          <a:ext cx="8296276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8" name="Ecuación" r:id="rId5" imgW="1765080" imgH="241200" progId="Equation.3">
                  <p:embed/>
                </p:oleObj>
              </mc:Choice>
              <mc:Fallback>
                <p:oleObj name="Ecuación" r:id="rId5" imgW="1765080" imgH="241200" progId="Equation.3">
                  <p:embed/>
                  <p:pic>
                    <p:nvPicPr>
                      <p:cNvPr id="0" name="1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37" y="2276872"/>
                        <a:ext cx="8296276" cy="1135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1700064" y="3789040"/>
            <a:ext cx="5832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 smtClean="0"/>
              <a:t>proporciona un intervalo </a:t>
            </a:r>
            <a:r>
              <a:rPr lang="es-ES" sz="2400" i="1" dirty="0">
                <a:latin typeface="Times New Roman" pitchFamily="18" charset="0"/>
                <a:cs typeface="Times New Roman" pitchFamily="18" charset="0"/>
              </a:rPr>
              <a:t>Y=y ± </a:t>
            </a:r>
            <a:r>
              <a:rPr lang="es-E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" sz="24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CO" sz="2400" dirty="0" smtClean="0"/>
              <a:t>  con un nivel de confianza  aproximado  </a:t>
            </a:r>
            <a:r>
              <a:rPr lang="es-CO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767891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845818" y="6005513"/>
            <a:ext cx="3830638" cy="66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96EC54-1750-4279-960E-EB9BD8E97BA2}" type="slidenum">
              <a:rPr lang="es-ES" smtClean="0"/>
              <a:pPr eaLnBrk="1" hangingPunct="1"/>
              <a:t>78</a:t>
            </a:fld>
            <a:endParaRPr lang="es-ES" dirty="0" smtClean="0"/>
          </a:p>
        </p:txBody>
      </p:sp>
      <p:graphicFrame>
        <p:nvGraphicFramePr>
          <p:cNvPr id="36867" name="Object 1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51339322"/>
              </p:ext>
            </p:extLst>
          </p:nvPr>
        </p:nvGraphicFramePr>
        <p:xfrm>
          <a:off x="208310" y="1941512"/>
          <a:ext cx="220345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2" name="Ecuación" r:id="rId5" imgW="977760" imgH="660240" progId="Equation.3">
                  <p:embed/>
                </p:oleObj>
              </mc:Choice>
              <mc:Fallback>
                <p:oleObj name="Ecuación" r:id="rId5" imgW="9777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10" y="1941512"/>
                        <a:ext cx="2203450" cy="1487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11"/>
          <p:cNvSpPr>
            <a:spLocks noChangeArrowheads="1"/>
          </p:cNvSpPr>
          <p:nvPr/>
        </p:nvSpPr>
        <p:spPr bwMode="auto">
          <a:xfrm>
            <a:off x="2182142" y="931317"/>
            <a:ext cx="49101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</a:pPr>
            <a:r>
              <a:rPr lang="es-MX" sz="2400" i="1" dirty="0">
                <a:latin typeface="Arial" pitchFamily="34" charset="0"/>
                <a:ea typeface="+mj-ea"/>
                <a:cs typeface="+mj-cs"/>
              </a:rPr>
              <a:t>Grados </a:t>
            </a:r>
            <a:r>
              <a:rPr lang="es-MX" sz="2400" i="1" dirty="0" smtClean="0">
                <a:latin typeface="Arial" pitchFamily="34" charset="0"/>
                <a:ea typeface="+mj-ea"/>
                <a:cs typeface="+mj-cs"/>
              </a:rPr>
              <a:t>efectivos </a:t>
            </a:r>
            <a:r>
              <a:rPr lang="es-MX" sz="2400" i="1" dirty="0">
                <a:latin typeface="Arial" pitchFamily="34" charset="0"/>
                <a:ea typeface="+mj-ea"/>
                <a:cs typeface="+mj-cs"/>
              </a:rPr>
              <a:t>de </a:t>
            </a:r>
            <a:r>
              <a:rPr lang="es-MX" sz="2400" i="1" dirty="0" smtClean="0">
                <a:latin typeface="Arial" pitchFamily="34" charset="0"/>
                <a:ea typeface="+mj-ea"/>
                <a:cs typeface="+mj-cs"/>
              </a:rPr>
              <a:t>libertad</a:t>
            </a:r>
            <a:endParaRPr lang="es-MX" sz="2400" i="1" dirty="0"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36869" name="Text Box 14"/>
          <p:cNvSpPr txBox="1">
            <a:spLocks noChangeArrowheads="1"/>
          </p:cNvSpPr>
          <p:nvPr/>
        </p:nvSpPr>
        <p:spPr bwMode="auto">
          <a:xfrm>
            <a:off x="1861696" y="1455167"/>
            <a:ext cx="5550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400" i="1" dirty="0">
                <a:ea typeface="+mj-ea"/>
                <a:cs typeface="+mj-cs"/>
              </a:rPr>
              <a:t>Fórmula de  </a:t>
            </a:r>
            <a:r>
              <a:rPr lang="es-MX" sz="2400" i="1" dirty="0" err="1">
                <a:ea typeface="+mj-ea"/>
                <a:cs typeface="+mj-cs"/>
              </a:rPr>
              <a:t>Welch-Satterthwaite</a:t>
            </a:r>
            <a:endParaRPr lang="es-MX" sz="2400" i="1" dirty="0">
              <a:ea typeface="+mj-ea"/>
              <a:cs typeface="+mj-cs"/>
            </a:endParaRPr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552426"/>
              </p:ext>
            </p:extLst>
          </p:nvPr>
        </p:nvGraphicFramePr>
        <p:xfrm>
          <a:off x="3533700" y="5802313"/>
          <a:ext cx="18303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3" name="Ecuación" r:id="rId7" imgW="1091726" imgH="507780" progId="Equation.3">
                  <p:embed/>
                </p:oleObj>
              </mc:Choice>
              <mc:Fallback>
                <p:oleObj name="Ecuación" r:id="rId7" imgW="1091726" imgH="507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00" y="5802313"/>
                        <a:ext cx="1830388" cy="844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088063" y="4728939"/>
            <a:ext cx="2270125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ES" sz="2000" i="1" dirty="0"/>
              <a:t>n-1</a:t>
            </a:r>
            <a:r>
              <a:rPr lang="es-ES" sz="2000" dirty="0"/>
              <a:t>  donde  </a:t>
            </a:r>
            <a:r>
              <a:rPr lang="es-ES" sz="2000" i="1" dirty="0"/>
              <a:t>n</a:t>
            </a:r>
            <a:r>
              <a:rPr lang="es-ES" sz="2000" dirty="0"/>
              <a:t> es  </a:t>
            </a:r>
          </a:p>
          <a:p>
            <a:pPr eaLnBrk="0" hangingPunct="0"/>
            <a:r>
              <a:rPr lang="es-ES" sz="2000" dirty="0"/>
              <a:t>el número  </a:t>
            </a:r>
          </a:p>
          <a:p>
            <a:pPr eaLnBrk="0" hangingPunct="0"/>
            <a:r>
              <a:rPr lang="es-ES" sz="2000" dirty="0"/>
              <a:t>de </a:t>
            </a:r>
            <a:r>
              <a:rPr lang="es-ES" sz="2000" dirty="0" smtClean="0"/>
              <a:t>repeticiones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825500" y="3864427"/>
            <a:ext cx="1938338" cy="4778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 sz="2000"/>
              <a:t>Tipo B</a:t>
            </a:r>
            <a:endParaRPr lang="es-ES" sz="2000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6340475" y="3864427"/>
            <a:ext cx="1663700" cy="4778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 sz="2000"/>
              <a:t>Tipo A</a:t>
            </a:r>
            <a:endParaRPr lang="es-ES" sz="2000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290514" y="4686235"/>
            <a:ext cx="3028924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s-ES" sz="1600" dirty="0"/>
              <a:t>Absoluta   seguridad que todos los valores  </a:t>
            </a:r>
            <a:r>
              <a:rPr lang="es-ES" sz="1600" dirty="0" smtClean="0"/>
              <a:t>posibles </a:t>
            </a:r>
            <a:r>
              <a:rPr lang="es-ES" sz="1600" dirty="0"/>
              <a:t>del mensurando  se encuentran  en este intervalo 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1198563" y="6005513"/>
            <a:ext cx="11938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800" i="1">
                <a:cs typeface="Arial" pitchFamily="34" charset="0"/>
              </a:rPr>
              <a:t>v</a:t>
            </a:r>
            <a:r>
              <a:rPr lang="es-ES" sz="2800" i="1" baseline="-25000">
                <a:cs typeface="Arial" pitchFamily="34" charset="0"/>
              </a:rPr>
              <a:t>i</a:t>
            </a:r>
            <a:r>
              <a:rPr lang="es-ES" sz="2800">
                <a:cs typeface="Arial" pitchFamily="34" charset="0"/>
              </a:rPr>
              <a:t> = ∞</a:t>
            </a:r>
          </a:p>
        </p:txBody>
      </p:sp>
      <p:sp>
        <p:nvSpPr>
          <p:cNvPr id="25632" name="AutoShape 32"/>
          <p:cNvSpPr>
            <a:spLocks noChangeArrowheads="1"/>
          </p:cNvSpPr>
          <p:nvPr/>
        </p:nvSpPr>
        <p:spPr bwMode="auto">
          <a:xfrm>
            <a:off x="1570038" y="4246736"/>
            <a:ext cx="449262" cy="406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5633" name="AutoShape 33"/>
          <p:cNvSpPr>
            <a:spLocks noChangeArrowheads="1"/>
          </p:cNvSpPr>
          <p:nvPr/>
        </p:nvSpPr>
        <p:spPr bwMode="auto">
          <a:xfrm>
            <a:off x="1570038" y="5661248"/>
            <a:ext cx="449262" cy="406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5634" name="AutoShape 34"/>
          <p:cNvSpPr>
            <a:spLocks noChangeArrowheads="1"/>
          </p:cNvSpPr>
          <p:nvPr/>
        </p:nvSpPr>
        <p:spPr bwMode="auto">
          <a:xfrm>
            <a:off x="3282950" y="5181600"/>
            <a:ext cx="1381125" cy="411163"/>
          </a:xfrm>
          <a:prstGeom prst="curvedDownArrow">
            <a:avLst>
              <a:gd name="adj1" fmla="val 57026"/>
              <a:gd name="adj2" fmla="val 82748"/>
              <a:gd name="adj3" fmla="val 2403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5635" name="AutoShape 35"/>
          <p:cNvSpPr>
            <a:spLocks noChangeArrowheads="1"/>
          </p:cNvSpPr>
          <p:nvPr/>
        </p:nvSpPr>
        <p:spPr bwMode="auto">
          <a:xfrm>
            <a:off x="6962775" y="4246736"/>
            <a:ext cx="449263" cy="406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3628008" y="4703763"/>
            <a:ext cx="10160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s-ES" sz="2000" b="1" dirty="0"/>
              <a:t>d</a:t>
            </a:r>
            <a:r>
              <a:rPr lang="es-ES" sz="2000" b="1" dirty="0" smtClean="0"/>
              <a:t>e lo contrario</a:t>
            </a:r>
            <a:endParaRPr lang="es-ES" sz="2000" b="1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374446"/>
              </p:ext>
            </p:extLst>
          </p:nvPr>
        </p:nvGraphicFramePr>
        <p:xfrm>
          <a:off x="4788024" y="2450852"/>
          <a:ext cx="21240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4" name="Ecuación" r:id="rId9" imgW="990360" imgH="253800" progId="Equation.3">
                  <p:embed/>
                </p:oleObj>
              </mc:Choice>
              <mc:Fallback>
                <p:oleObj name="Ecuación" r:id="rId9" imgW="9903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8024" y="2450852"/>
                        <a:ext cx="212407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Flecha curvada hacia abajo"/>
          <p:cNvSpPr/>
          <p:nvPr/>
        </p:nvSpPr>
        <p:spPr>
          <a:xfrm>
            <a:off x="2339752" y="2085419"/>
            <a:ext cx="2605882" cy="5514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3319438" y="3068960"/>
            <a:ext cx="3021038" cy="7145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2000" dirty="0"/>
              <a:t>Grados de libertad</a:t>
            </a:r>
          </a:p>
        </p:txBody>
      </p:sp>
      <p:sp>
        <p:nvSpPr>
          <p:cNvPr id="25637" name="AutoShape 37"/>
          <p:cNvSpPr>
            <a:spLocks noChangeArrowheads="1"/>
          </p:cNvSpPr>
          <p:nvPr/>
        </p:nvSpPr>
        <p:spPr bwMode="auto">
          <a:xfrm>
            <a:off x="5148064" y="3451677"/>
            <a:ext cx="2051249" cy="411162"/>
          </a:xfrm>
          <a:prstGeom prst="curvedDownArrow">
            <a:avLst>
              <a:gd name="adj1" fmla="val 64633"/>
              <a:gd name="adj2" fmla="val 129267"/>
              <a:gd name="adj3" fmla="val 33333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3688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777944"/>
              </p:ext>
            </p:extLst>
          </p:nvPr>
        </p:nvGraphicFramePr>
        <p:xfrm>
          <a:off x="4211960" y="3501008"/>
          <a:ext cx="319166" cy="514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5" name="Ecuación" r:id="rId11" imgW="152280" imgH="228600" progId="Equation.3">
                  <p:embed/>
                </p:oleObj>
              </mc:Choice>
              <mc:Fallback>
                <p:oleObj name="Ecuación" r:id="rId11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501008"/>
                        <a:ext cx="319166" cy="514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Flecha curvada hacia arriba"/>
          <p:cNvSpPr/>
          <p:nvPr/>
        </p:nvSpPr>
        <p:spPr>
          <a:xfrm>
            <a:off x="1861696" y="3429000"/>
            <a:ext cx="1630804" cy="432048"/>
          </a:xfrm>
          <a:prstGeom prst="curvedUpArrow">
            <a:avLst>
              <a:gd name="adj1" fmla="val 25000"/>
              <a:gd name="adj2" fmla="val 50000"/>
              <a:gd name="adj3" fmla="val 32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1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400" i="1" dirty="0">
                <a:latin typeface="Arial" pitchFamily="34" charset="0"/>
              </a:rPr>
              <a:t>Grados</a:t>
            </a:r>
            <a:r>
              <a:rPr lang="es-ES" sz="2400" i="1" dirty="0" smtClean="0">
                <a:latin typeface="Arial" pitchFamily="34" charset="0"/>
              </a:rPr>
              <a:t> de libertad incertidumbre tipo B</a:t>
            </a:r>
            <a:endParaRPr lang="es-ES" sz="2400" i="1" dirty="0">
              <a:latin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421783-625C-49CB-965D-559107801070}" type="slidenum">
              <a:rPr lang="es-ES" smtClean="0"/>
              <a:pPr eaLnBrk="1" hangingPunct="1"/>
              <a:t>79</a:t>
            </a:fld>
            <a:endParaRPr lang="es-ES" dirty="0" smtClean="0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169988" y="1752600"/>
            <a:ext cx="7016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s-ES" sz="2400" dirty="0"/>
              <a:t>Cuando se tiene un nivel de inseguridad de 0,05, </a:t>
            </a:r>
          </a:p>
          <a:p>
            <a:pPr eaLnBrk="0" hangingPunct="0"/>
            <a:r>
              <a:rPr lang="es-ES" sz="2400" dirty="0"/>
              <a:t>es decir del 5 %,  el valor de los grados de libertad</a:t>
            </a:r>
          </a:p>
          <a:p>
            <a:pPr eaLnBrk="0" hangingPunct="0"/>
            <a:r>
              <a:rPr lang="es-ES" sz="2400" dirty="0"/>
              <a:t> es igual a:</a:t>
            </a:r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358775" y="5085184"/>
            <a:ext cx="7246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b="1" dirty="0"/>
              <a:t>Este porcentaje se escoge  de acuerdo</a:t>
            </a:r>
          </a:p>
          <a:p>
            <a:r>
              <a:rPr lang="es-ES" sz="2000" b="1" dirty="0" smtClean="0"/>
              <a:t>con </a:t>
            </a:r>
            <a:r>
              <a:rPr lang="es-ES" sz="2000" b="1" dirty="0"/>
              <a:t>experiencia  y conocimiento que se </a:t>
            </a:r>
            <a:r>
              <a:rPr lang="es-ES" sz="2000" b="1" dirty="0" smtClean="0"/>
              <a:t>tenga. </a:t>
            </a:r>
            <a:endParaRPr lang="es-ES" sz="2000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800" y="3551238"/>
            <a:ext cx="3992563" cy="992187"/>
            <a:chOff x="1586" y="2237"/>
            <a:chExt cx="3065" cy="833"/>
          </a:xfrm>
        </p:grpSpPr>
        <p:graphicFrame>
          <p:nvGraphicFramePr>
            <p:cNvPr id="37895" name="Object 5"/>
            <p:cNvGraphicFramePr>
              <a:graphicFrameLocks noChangeAspect="1"/>
            </p:cNvGraphicFramePr>
            <p:nvPr/>
          </p:nvGraphicFramePr>
          <p:xfrm>
            <a:off x="1586" y="2237"/>
            <a:ext cx="1790" cy="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8" name="Ecuación" r:id="rId4" imgW="1091726" imgH="507780" progId="Equation.3">
                    <p:embed/>
                  </p:oleObj>
                </mc:Choice>
                <mc:Fallback>
                  <p:oleObj name="Ecuación" r:id="rId4" imgW="1091726" imgH="507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6" y="2237"/>
                          <a:ext cx="1790" cy="8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3376" y="2420"/>
              <a:ext cx="1275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4000" b="1"/>
                <a:t>= 200</a:t>
              </a:r>
            </a:p>
          </p:txBody>
        </p:sp>
      </p:grpSp>
      <p:pic>
        <p:nvPicPr>
          <p:cNvPr id="217224" name="Picture 1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395663"/>
            <a:ext cx="35004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56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52463" y="1362075"/>
            <a:ext cx="8062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"/>
            </a:pPr>
            <a:endParaRPr lang="es-ES_tradnl" altLang="es-CO" sz="5000" u="none">
              <a:solidFill>
                <a:schemeClr val="tx2"/>
              </a:solidFill>
              <a:latin typeface="Imprint MT Shadow" pitchFamily="82" charset="0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556792"/>
            <a:ext cx="3810000" cy="2000250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7"/>
          <a:stretch/>
        </p:blipFill>
        <p:spPr>
          <a:xfrm>
            <a:off x="652463" y="1556792"/>
            <a:ext cx="381642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91680" y="1467296"/>
            <a:ext cx="6024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buNone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8.Reporte del resultado de medición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7676" y="2388944"/>
            <a:ext cx="81107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s-ES" sz="2400" dirty="0" smtClean="0"/>
              <a:t>-Describir la forma en que se ha definido el mensurando </a:t>
            </a:r>
            <a:r>
              <a:rPr lang="es-E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eaLnBrk="0" hangingPunct="0"/>
            <a:endParaRPr lang="es-ES" sz="2400" dirty="0" smtClean="0">
              <a:cs typeface="Times New Roman" pitchFamily="18" charset="0"/>
            </a:endParaRPr>
          </a:p>
          <a:p>
            <a:pPr eaLnBrk="0" hangingPunct="0"/>
            <a:r>
              <a:rPr lang="es-ES" sz="2400" dirty="0">
                <a:cs typeface="Times New Roman" pitchFamily="18" charset="0"/>
              </a:rPr>
              <a:t>-</a:t>
            </a:r>
            <a:r>
              <a:rPr lang="es-ES" sz="2400" dirty="0" smtClean="0">
                <a:cs typeface="Times New Roman" pitchFamily="18" charset="0"/>
              </a:rPr>
              <a:t>Indicar el resultado de la medición </a:t>
            </a:r>
            <a:r>
              <a:rPr lang="es-ES" sz="2400" i="1" dirty="0" smtClean="0">
                <a:latin typeface="Times New Roman" pitchFamily="18" charset="0"/>
                <a:cs typeface="Times New Roman" pitchFamily="18" charset="0"/>
              </a:rPr>
              <a:t>Y=y ± U</a:t>
            </a:r>
            <a:r>
              <a:rPr lang="es-ES" sz="2400" dirty="0" smtClean="0">
                <a:cs typeface="Times New Roman" pitchFamily="18" charset="0"/>
              </a:rPr>
              <a:t>  proporcionar las unidades de correspondientes</a:t>
            </a:r>
          </a:p>
          <a:p>
            <a:pPr eaLnBrk="0" hangingPunct="0"/>
            <a:endParaRPr lang="es-ES" sz="2400" dirty="0" smtClean="0">
              <a:cs typeface="Times New Roman" pitchFamily="18" charset="0"/>
            </a:endParaRPr>
          </a:p>
          <a:p>
            <a:pPr eaLnBrk="0" hangingPunct="0"/>
            <a:r>
              <a:rPr lang="es-ES" sz="2400" dirty="0">
                <a:cs typeface="Times New Roman" pitchFamily="18" charset="0"/>
              </a:rPr>
              <a:t>-</a:t>
            </a:r>
            <a:r>
              <a:rPr lang="es-ES" sz="2400" dirty="0" smtClean="0">
                <a:cs typeface="Times New Roman" pitchFamily="18" charset="0"/>
              </a:rPr>
              <a:t>Proporcionar el valor de </a:t>
            </a:r>
            <a:r>
              <a:rPr lang="es-E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sz="2400" dirty="0" smtClean="0">
                <a:cs typeface="Times New Roman" pitchFamily="18" charset="0"/>
              </a:rPr>
              <a:t>  </a:t>
            </a:r>
          </a:p>
          <a:p>
            <a:pPr eaLnBrk="0" hangingPunct="0"/>
            <a:endParaRPr lang="es-ES" sz="2400" dirty="0" smtClean="0">
              <a:cs typeface="Times New Roman" pitchFamily="18" charset="0"/>
            </a:endParaRPr>
          </a:p>
          <a:p>
            <a:pPr eaLnBrk="0" hangingPunct="0"/>
            <a:r>
              <a:rPr lang="es-ES" sz="2400" dirty="0">
                <a:cs typeface="Times New Roman" pitchFamily="18" charset="0"/>
              </a:rPr>
              <a:t>-</a:t>
            </a:r>
            <a:r>
              <a:rPr lang="es-ES" sz="2400" dirty="0" smtClean="0">
                <a:cs typeface="Times New Roman" pitchFamily="18" charset="0"/>
              </a:rPr>
              <a:t>Indicar el nivel de confianza aproximado de la incertidumbre expandida</a:t>
            </a:r>
            <a:endParaRPr lang="es-ES" sz="2400" dirty="0"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421783-625C-49CB-965D-559107801070}" type="slidenum">
              <a:rPr lang="es-ES" smtClean="0"/>
              <a:pPr eaLnBrk="1" hangingPunct="1"/>
              <a:t>80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659888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800" i="1" dirty="0" smtClean="0">
                <a:latin typeface="Arial" pitchFamily="34" charset="0"/>
              </a:rPr>
              <a:t>Presupuesto </a:t>
            </a:r>
            <a:r>
              <a:rPr lang="es-ES" sz="2800" i="1" dirty="0">
                <a:latin typeface="Arial" pitchFamily="34" charset="0"/>
              </a:rPr>
              <a:t>de </a:t>
            </a:r>
            <a:r>
              <a:rPr lang="es-ES" sz="2800" i="1" dirty="0" smtClean="0">
                <a:latin typeface="Arial" pitchFamily="34" charset="0"/>
              </a:rPr>
              <a:t>incertidumbre</a:t>
            </a:r>
            <a:endParaRPr lang="es-ES" sz="2800" i="1" dirty="0">
              <a:latin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421783-625C-49CB-965D-559107801070}" type="slidenum">
              <a:rPr lang="es-ES" smtClean="0"/>
              <a:pPr eaLnBrk="1" hangingPunct="1"/>
              <a:t>81</a:t>
            </a:fld>
            <a:endParaRPr lang="es-ES" dirty="0" smtClean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171648"/>
              </p:ext>
            </p:extLst>
          </p:nvPr>
        </p:nvGraphicFramePr>
        <p:xfrm>
          <a:off x="611560" y="2114550"/>
          <a:ext cx="8138096" cy="315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3" name="Hoja de cálculo" r:id="rId4" imgW="6781747" imgH="2628739" progId="Excel.Sheet.12">
                  <p:embed/>
                </p:oleObj>
              </mc:Choice>
              <mc:Fallback>
                <p:oleObj name="Hoja de cálculo" r:id="rId4" imgW="6781747" imgH="26287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2114550"/>
                        <a:ext cx="8138096" cy="315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161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7204202-ADAA-4129-82BD-D32344864A74}" type="slidenum">
              <a:rPr lang="es-ES" sz="1400">
                <a:latin typeface="+mn-lt"/>
              </a:rPr>
              <a:pPr algn="r">
                <a:defRPr/>
              </a:pPr>
              <a:t>82</a:t>
            </a:fld>
            <a:endParaRPr lang="es-ES" sz="1400">
              <a:latin typeface="+mn-lt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310" y="1041996"/>
            <a:ext cx="8748713" cy="658812"/>
          </a:xfrm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s-MX" sz="2800" i="1" dirty="0" smtClean="0">
                <a:latin typeface="Arial" pitchFamily="34" charset="0"/>
              </a:rPr>
              <a:t>Resumen del procedimiento para estimación de la incertidumbre de medición</a:t>
            </a:r>
            <a:endParaRPr lang="es-MX" sz="2800" i="1" dirty="0">
              <a:latin typeface="Arial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480" y="1833120"/>
            <a:ext cx="8763000" cy="4408463"/>
          </a:xfrm>
        </p:spPr>
        <p:txBody>
          <a:bodyPr lIns="92075" tIns="46038" rIns="92075" bIns="46038">
            <a:noAutofit/>
          </a:bodyPr>
          <a:lstStyle/>
          <a:p>
            <a:pPr marL="0" indent="0" eaLnBrk="1" hangingPunct="1">
              <a:buNone/>
            </a:pPr>
            <a:r>
              <a:rPr lang="es-MX" sz="2000" dirty="0" smtClean="0"/>
              <a:t>1.Establecer la relación entre variables :  </a:t>
            </a:r>
          </a:p>
          <a:p>
            <a:pPr marL="0" indent="0" eaLnBrk="1" hangingPunct="1">
              <a:buNone/>
            </a:pPr>
            <a:r>
              <a:rPr lang="es-MX" sz="2000" dirty="0"/>
              <a:t>2.Determinar el valor estimado de cada  argumento </a:t>
            </a:r>
          </a:p>
          <a:p>
            <a:pPr marL="0" indent="0" eaLnBrk="1" hangingPunct="1">
              <a:buNone/>
            </a:pPr>
            <a:r>
              <a:rPr lang="es-MX" sz="2000" dirty="0"/>
              <a:t>3.Evaluar incertidumbre estándar de cada estimación </a:t>
            </a:r>
            <a:r>
              <a:rPr lang="es-MX" sz="2000" dirty="0" smtClean="0"/>
              <a:t>      Asociar </a:t>
            </a:r>
            <a:r>
              <a:rPr lang="es-MX" sz="2000" dirty="0"/>
              <a:t>una distribución  de probabilidad</a:t>
            </a:r>
          </a:p>
          <a:p>
            <a:pPr marL="0" indent="0" eaLnBrk="1" hangingPunct="1">
              <a:buNone/>
            </a:pPr>
            <a:r>
              <a:rPr lang="es-MX" sz="2000" dirty="0"/>
              <a:t>4.Evaluar covarianzas de argumentos  correlacionados,</a:t>
            </a:r>
          </a:p>
          <a:p>
            <a:pPr marL="0" indent="0" eaLnBrk="1" hangingPunct="1">
              <a:buNone/>
            </a:pPr>
            <a:r>
              <a:rPr lang="es-MX" sz="2000" dirty="0"/>
              <a:t>5.Calcular el resultado de </a:t>
            </a:r>
            <a:r>
              <a:rPr lang="es-MX" sz="2000" dirty="0" smtClean="0"/>
              <a:t>medición,  (</a:t>
            </a:r>
            <a:r>
              <a:rPr lang="es-MX" sz="2000" i="1" dirty="0" smtClean="0">
                <a:latin typeface="Times New Roman" pitchFamily="18" charset="0"/>
                <a:cs typeface="Times New Roman" pitchFamily="18" charset="0"/>
              </a:rPr>
              <a:t>y)</a:t>
            </a:r>
            <a:endParaRPr lang="es-MX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s-MX" sz="2000" dirty="0"/>
              <a:t>6.Determinar  incertidumbre estándar combinada</a:t>
            </a:r>
          </a:p>
          <a:p>
            <a:pPr marL="0" indent="0" eaLnBrk="1" hangingPunct="1">
              <a:buNone/>
            </a:pPr>
            <a:r>
              <a:rPr lang="es-MX" sz="2000" dirty="0"/>
              <a:t>7.Declarar incertidumbre expandida </a:t>
            </a:r>
            <a:r>
              <a:rPr lang="es-MX" sz="2000" i="1" dirty="0"/>
              <a:t>U</a:t>
            </a:r>
            <a:r>
              <a:rPr lang="es-MX" sz="2000" dirty="0"/>
              <a:t>: </a:t>
            </a:r>
          </a:p>
          <a:p>
            <a:pPr lvl="1" eaLnBrk="1" hangingPunct="1"/>
            <a:r>
              <a:rPr lang="es-MX" sz="2000" dirty="0"/>
              <a:t>Calcular  grados efectivos de libertad            fórmula de  </a:t>
            </a:r>
            <a:r>
              <a:rPr lang="es-MX" sz="2000" dirty="0" err="1"/>
              <a:t>Welch-Satterthwaite</a:t>
            </a:r>
            <a:endParaRPr lang="es-MX" sz="2000" dirty="0"/>
          </a:p>
          <a:p>
            <a:pPr lvl="1" eaLnBrk="1" hangingPunct="1"/>
            <a:r>
              <a:rPr lang="es-MX" sz="2000" dirty="0"/>
              <a:t>Determine factor de cobertura </a:t>
            </a:r>
          </a:p>
          <a:p>
            <a:pPr marL="57150" indent="0">
              <a:buNone/>
            </a:pPr>
            <a:r>
              <a:rPr lang="es-MX" sz="2000" dirty="0"/>
              <a:t>8.Reporte del resultado de medición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128285"/>
              </p:ext>
            </p:extLst>
          </p:nvPr>
        </p:nvGraphicFramePr>
        <p:xfrm>
          <a:off x="5796136" y="2636912"/>
          <a:ext cx="245441" cy="36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1" name="Ecuación" r:id="rId5" imgW="152280" imgH="228600" progId="Equation.3">
                  <p:embed/>
                </p:oleObj>
              </mc:Choice>
              <mc:Fallback>
                <p:oleObj name="Ecuación" r:id="rId5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636912"/>
                        <a:ext cx="245441" cy="36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graphicFrame>
        <p:nvGraphicFramePr>
          <p:cNvPr id="235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56281"/>
              </p:ext>
            </p:extLst>
          </p:nvPr>
        </p:nvGraphicFramePr>
        <p:xfrm>
          <a:off x="5580112" y="4005064"/>
          <a:ext cx="6762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2" name="Ecuación" r:id="rId7" imgW="672808" imgH="380835" progId="Equation.3">
                  <p:embed/>
                </p:oleObj>
              </mc:Choice>
              <mc:Fallback>
                <p:oleObj name="Ecuación" r:id="rId7" imgW="672808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005064"/>
                        <a:ext cx="6762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graphicFrame>
        <p:nvGraphicFramePr>
          <p:cNvPr id="235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857298"/>
              </p:ext>
            </p:extLst>
          </p:nvPr>
        </p:nvGraphicFramePr>
        <p:xfrm>
          <a:off x="5011663" y="4725144"/>
          <a:ext cx="3524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3" name="Ecuación" r:id="rId9" imgW="355292" imgH="406048" progId="Equation.3">
                  <p:embed/>
                </p:oleObj>
              </mc:Choice>
              <mc:Fallback>
                <p:oleObj name="Ecuación" r:id="rId9" imgW="355292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663" y="4725144"/>
                        <a:ext cx="3524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CO"/>
          </a:p>
        </p:txBody>
      </p:sp>
      <p:graphicFrame>
        <p:nvGraphicFramePr>
          <p:cNvPr id="235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175316"/>
              </p:ext>
            </p:extLst>
          </p:nvPr>
        </p:nvGraphicFramePr>
        <p:xfrm>
          <a:off x="4371975" y="5457031"/>
          <a:ext cx="2000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4" name="Ecuación" r:id="rId11" imgW="203112" imgH="279279" progId="Equation.3">
                  <p:embed/>
                </p:oleObj>
              </mc:Choice>
              <mc:Fallback>
                <p:oleObj name="Ecuación" r:id="rId11" imgW="203112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5457031"/>
                        <a:ext cx="2000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292575"/>
              </p:ext>
            </p:extLst>
          </p:nvPr>
        </p:nvGraphicFramePr>
        <p:xfrm>
          <a:off x="5669784" y="2276872"/>
          <a:ext cx="270368" cy="30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5" name="Ecuación" r:id="rId13" imgW="330057" imgH="380835" progId="Equation.3">
                  <p:embed/>
                </p:oleObj>
              </mc:Choice>
              <mc:Fallback>
                <p:oleObj name="Ecuación" r:id="rId13" imgW="330057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784" y="2276872"/>
                        <a:ext cx="270368" cy="308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75576"/>
              </p:ext>
            </p:extLst>
          </p:nvPr>
        </p:nvGraphicFramePr>
        <p:xfrm>
          <a:off x="4427984" y="1844824"/>
          <a:ext cx="2540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6" name="Ecuación" r:id="rId15" imgW="2540000" imgH="381000" progId="Equation.3">
                  <p:embed/>
                </p:oleObj>
              </mc:Choice>
              <mc:Fallback>
                <p:oleObj name="Ecuación" r:id="rId15" imgW="2540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844824"/>
                        <a:ext cx="2540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969981"/>
              </p:ext>
            </p:extLst>
          </p:nvPr>
        </p:nvGraphicFramePr>
        <p:xfrm>
          <a:off x="5907490" y="3204208"/>
          <a:ext cx="1291419" cy="512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7" name="Ecuación" r:id="rId17" imgW="545760" imgH="241200" progId="Equation.3">
                  <p:embed/>
                </p:oleObj>
              </mc:Choice>
              <mc:Fallback>
                <p:oleObj name="Ecuación" r:id="rId17" imgW="545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490" y="3204208"/>
                        <a:ext cx="1291419" cy="512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281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AEBF200-A779-4198-AE53-960CC0EDAE05}" type="slidenum">
              <a:rPr lang="es-ES" sz="1400">
                <a:latin typeface="+mn-lt"/>
              </a:rPr>
              <a:pPr algn="r">
                <a:defRPr/>
              </a:pPr>
              <a:t>83</a:t>
            </a:fld>
            <a:endParaRPr lang="es-ES" sz="1400" dirty="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6935" y="1077911"/>
            <a:ext cx="152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/>
              <a:t>Ejercicio 4.</a:t>
            </a:r>
            <a:endParaRPr lang="es-CO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539577"/>
            <a:ext cx="8352927" cy="5027903"/>
          </a:xfrm>
          <a:prstGeom prst="rect">
            <a:avLst/>
          </a:prstGeom>
        </p:spPr>
        <p:txBody>
          <a:bodyPr vert="horz" lIns="92075" tIns="46038" rIns="92075" bIns="4603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400" dirty="0" smtClean="0"/>
              <a:t>Determinar la incertidumbre expandida del volumen de un recipiente cilíndrico por el método geométrico, con los siguientes datos:</a:t>
            </a:r>
          </a:p>
          <a:p>
            <a:pPr marL="0" indent="0">
              <a:buFont typeface="Arial" pitchFamily="34" charset="0"/>
              <a:buNone/>
            </a:pPr>
            <a:r>
              <a:rPr lang="es-MX" sz="2400" dirty="0" smtClean="0"/>
              <a:t> </a:t>
            </a:r>
          </a:p>
          <a:p>
            <a:pPr marL="57150" indent="0">
              <a:buFont typeface="Arial" pitchFamily="34" charset="0"/>
              <a:buNone/>
            </a:pPr>
            <a:endParaRPr lang="es-MX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1 CuadroTexto"/>
              <p:cNvSpPr txBox="1">
                <a:spLocks noChangeAspect="1"/>
              </p:cNvSpPr>
              <p:nvPr/>
            </p:nvSpPr>
            <p:spPr>
              <a:xfrm>
                <a:off x="5617096" y="2225272"/>
                <a:ext cx="1872208" cy="69371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300" b="0" i="1">
                          <a:latin typeface="Cambria Math"/>
                        </a:rPr>
                        <m:t>𝑉</m:t>
                      </m:r>
                      <m:r>
                        <a:rPr lang="es-CO" sz="23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3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300" b="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s-CO" sz="2300" b="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s-CO" sz="2300" b="0" i="1">
                          <a:latin typeface="Cambria Math"/>
                        </a:rPr>
                        <m:t>h</m:t>
                      </m:r>
                      <m:sSup>
                        <m:sSupPr>
                          <m:ctrlPr>
                            <a:rPr lang="es-CO" sz="23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300" b="0" i="1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s-CO" sz="2300" b="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O" sz="23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96" y="2225272"/>
                <a:ext cx="1872208" cy="6937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Rectángulo"/>
          <p:cNvSpPr/>
          <p:nvPr/>
        </p:nvSpPr>
        <p:spPr>
          <a:xfrm>
            <a:off x="3203848" y="2572130"/>
            <a:ext cx="1925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 (cm)	d (cm)</a:t>
            </a:r>
          </a:p>
          <a:p>
            <a:r>
              <a:rPr lang="pt-BR" dirty="0"/>
              <a:t>10,00	5,00</a:t>
            </a:r>
          </a:p>
          <a:p>
            <a:r>
              <a:rPr lang="pt-BR" dirty="0"/>
              <a:t>10,05	5,01</a:t>
            </a:r>
          </a:p>
          <a:p>
            <a:r>
              <a:rPr lang="pt-BR" dirty="0"/>
              <a:t>10,10	5,03</a:t>
            </a:r>
          </a:p>
          <a:p>
            <a:r>
              <a:rPr lang="pt-BR" dirty="0"/>
              <a:t>10,10	5,03</a:t>
            </a:r>
          </a:p>
          <a:p>
            <a:r>
              <a:rPr lang="pt-BR" dirty="0"/>
              <a:t>10,15	5,04</a:t>
            </a:r>
          </a:p>
          <a:p>
            <a:r>
              <a:rPr lang="pt-BR" dirty="0"/>
              <a:t>10,20	5,04</a:t>
            </a:r>
          </a:p>
          <a:p>
            <a:r>
              <a:rPr lang="pt-BR" dirty="0"/>
              <a:t>10,20	5,03</a:t>
            </a:r>
          </a:p>
          <a:p>
            <a:r>
              <a:rPr lang="pt-BR" dirty="0"/>
              <a:t>10,25	5,05</a:t>
            </a:r>
          </a:p>
          <a:p>
            <a:r>
              <a:rPr lang="pt-BR" dirty="0"/>
              <a:t>10,20	5,05</a:t>
            </a:r>
          </a:p>
          <a:p>
            <a:r>
              <a:rPr lang="pt-BR" dirty="0"/>
              <a:t>10,30	5,05</a:t>
            </a:r>
          </a:p>
        </p:txBody>
      </p:sp>
      <p:sp>
        <p:nvSpPr>
          <p:cNvPr id="9" name="AutoShape 6" descr="data:image/jpeg;base64,/9j/4AAQSkZJRgABAQAAAQABAAD/2wCEAAkGBhIQERASEBQREhMREBcUFBISFhIQFBIWFBUYFRUYFBUXGyceFxkjGRQXHy8hIygpLC0sFR4xNTAqNSYsLCkBCQoKBQUFDQUFDSkYEhgpKSkpKSkpKSkpKSkpKSkpKSkpKSkpKSkpKSkpKSkpKSkpKSkpKSkpKSkpKSkpKSkpKf/AABEIARAAuQMBIgACEQEDEQH/xAAbAAEAAwADAQAAAAAAAAAAAAAABQYHAQIEA//EAE0QAAEDAgIECAkIBgkFAQAAAAEAAgMEEQUSBgchMRMzNUFRc7KzIjJhcXR1gZGhFBdCUnKCkrEjRJOio9IWJDRDVGLCw9EYU1WDwRX/xAAUAQEAAAAAAAAAAAAAAAAAAAAA/8QAFBEBAAAAAAAAAAAAAAAAAAAAAP/aAAwDAQACEQMRAD8A3FERARdXyBoJcQABck7AB5TzKm45rewqkuHVLZXj6FOOHN+jM3wAfO5BdEWWfO/WVXJmFVcwO6Wa8bPJfKC398LnNpVVbhQUI8uWRwB/abfcg1G6XWX/ADb4zN/acamZt2inY5nxa5n5LkaiIXm9TXYjOTvvI0X/ABByDR58SiZtfJG37T2t/MrwS6Y0DfGrKNvnnhH+pU+m1BYS3xm1En25iOwGr3Rak8Gb+q32fSmqHfDPZBNP1g4Y3fXUf7aI/kV1+cXC/wDHUf7aP/leFuqLCB+pRfilP5uXb5psI/wUP8T+ZB7W6w8MJsK6j/bRj/6vvHprh7vFraM+aog/mUU7VHhB/UovYZB+Tl55tS+Du/VANv0Zahv5PQWuDGIJPEmhf9mRjvyK9YcDu2+ZZ3U6hcIcLNjmj8rJnm347ryO1B0jdtPV4hCR9WRh/JoQafdcrLjqtxSG5pcaqtm5k4e8e8yOH7q4NFpVS+LNQ1wG4PDY3H91naKDUkWWHWfitLyhhE2Ub5aYmRo9gDh73BSuDa7cKqCGuldTPvbJUsMdj5Xi7B7SEF+RfGkrI5Wh8T2SMO57HB7T5nN2FfZAREQcErPNLNapZOaHCofl1bchwbcxQkb85BGYjn2gDnIOxTusvF5KTC62aIlsjYrNcNhaZHNjzDoIz39ij9UejcFLhtNJEGmSqhZNNLvc9zxmyk/VbfKB5Cd5KCvwaq67ESJMcrZHC9xSUxDYm9AJtlvzbGk/5udXXAtX2HUVvk9NE1w/vHDhZPxvuR7FYkQcZVyiICIiAiIgIiICIiAiIgIiIOLKJxnRGirARVU8MxItmcwZx5njwh7CpdEGW1mpc0zjNgtZPRSb+Dc50kLyNwdz2+0H+ZMK1o1VDM2kx+HgHONo6yMXgk8rrbAOkt3X2tbvWpKL0j0fgrqeSnqWh0bxv52O+i9h+i4bwUEjFKHAFpBBFwRtBB3EHnC7rN9RGJPkw+SJ7+EFJVPgjfvBjDWvbY9ALjbyEDmWkIKbrh5Gr+rZ3rFn+imM4hgFNTSTRurMLqIY5g+LbJSGVge4EHcLu3E5TvBBJC0DXDyLX9Wzvo1KaDMBwvDr89BT9y1B30b0yo8QZmpZ2SG1yzxZG/ajPhDz2t5VNXVF0h1N4fVO4WJr6Oe9xLSngtvSWeL7rHyqI/o/pHQf2WrgxGNu6OqGSQ/ecb/xEGpIswGteupdmJYTVRgb5ae80e/zZR+Mr34frywmXY+WSB31Zoni3nLMwHvQaAigqHTrDp7cFWUjiR4vCxh34SQfgpmGoa8XY5rh0tIcPeEH0REugIuLrlARLpdARF1fIGi7iABznYPig7Ioet0woYeNq6WPyOmiB9gzXKruI668IhB/rPCnb4MMcj728tg34oL0uLrMTrmlqNmG4XXVPMHvbwTBsvclocB7SF0NPpNX+O+lwuM7wy0s1jbnGbb7WoNCxjHqejjMlTNHCzpkcG38jRvcfILlZliumlZjxfR4NG+Omddk+ISgsGU7HNjHNcc3jG+5u9S+Eak6RrxNXyz4jNzuqHOyXH+S5J8znEeRaBTUjImtZG1rGNFmsYAxrR0Bo2AIM01AU3BUddGDfg8SkZfdfLHG29vYtRWaajeIxP1tN2Y1paCm64eRa/q2d9GpXQTkzDfQKfuWKK1w8i1/Vs76NSugnJmG+gU/csQTqIiBZR+IaP0tRx9PBN1kcch97hsUgiCm1up/CJfGo429W6WH4McB8FDTagMNN+DdVxX3ZJQQ3zZmlaWiDMnalnsH6DFcTj6LyFwHRsaW3T5rsTA8HHaz7zHH/eWmogzD5u8babsxuQ7PpxE/AuIXf+guPf8Amf4DVpiIMxdq+xx5GfGngD6kWU/Ai65GrDFD42O1f3WOH+6tNRBmLNTc7r8Pi+JSX+q9zBzcxe7oXZmoHDztlmrpid5fK3b57MWmIgpFFqXweKxFKHnpkkmk/dL8vwVhw/RKip7cBS00RHOyKMO/Fa6lkQcALlEQEREGaajeIxP1tN2Y1pazTUbxGJ+tpuzGtLQU3XDyLX9Wzvo1K6CcmYb6BT9yxRWuHkWv6tnfRqV0E5Mw30Cn7liCdREQEREBERAREQEREBERAREQEREBERAREQZpqN4jE/W03ZjWlrNNRvEYn62m7Ma0tBTdcPItf1bO+jUroJyZhvoFP3LFFa4eRa/q2d9GpXQTkzDfQKfuWIJ1ERAREQEREBERAREQEREBERAREQEREBERBmmo3iMT9bTdmNaWs01G8RifrabsxrS0FN1w8i1/Vs76NSugnJmG+gU/csUVrh5Fr+rZ30aldBOTMN9Ap+5YgnUREBERAREQEREBERAREQEREBERAREQEREGaajeIxP1tN2Y1pazTUbxGJ+tpuzGtLQU3XDyLX9Wzvo1K6CcmYb6BT9yxRWuHkWv6tnfRqV0E5Mw30Cn7liCdREQEREBERAREQEREBERAREQEREBERAREQZpqN4jE/W03ZjWlrNNRvEYn62m7Ma0tBTdcPItf1bO+jUroJyZhvoFP3LFFa4eRa/q2d9GpXQTkzDfQKfuWIJ1ERAREQEREBERAREQEREBERAREQEREBERBmmo3iMT9bTdmNaWs01G8RifrabsxrS0FN1w8i1/Vs76NSugnJmG+gU/csUVrh5Fr+rZ30aldBOTMN9Ap+5YgnUREBERAREQEREBERAREQEREBERAREQEREGaajeIxP1tN2Y1pazTUbxGJ+tpuzGtLQU3XDyLX9Wzvo1K6CcmYb6BT9yxRWuHkWv6tnfRqV0E5Mw30Cn7liCdREQEREBERAREQEREBERAREQEREBERAREQZpqN4jE/W03ZjWlrNNRvEYn62m7Ma0tBTdcPItf1bO+jUroJyZhvoFP3LFFa4eRa/q2d9GpXQTkzDfQKfuWIJ1ERAREQEREBERAREQEREBERAREQEREBERBmmo3iMT9bTdmNaWs01G8RifrabsxrS0FN1w8i1/Vs76NSugnJmG+gU/csUVrh5Fr+rZ30aldBOTMN9Ap+5YgnUREBERAREQEREBERAREQEREBERAREQEREGaajeIxP1tN2Y1pazTUbxGJ+tpuzGtLQU3XDyLX9Wzvo1K6CcmYb6BT9yxRWuHkWv6tnfRqV0E5Mw30Cn7liCdREQEREBF1e8AXJAHSdgXSGoa8XY5rhe12kOFxvFxzoPqigsb05oKJ/B1VTFE/KHZHZs1jexsAdmwr06P6S01fG6WkkErGSGMuAe0Bwa1xHhAX2PbtGzb5EEoiq+lOsihwyRsVXI5j3szta2OSS7S4tvdotvaV69FdM6XE2SSUjnPbG/I4uY5lnEX3HfsKCdRVzSjWBRYY6NlZIYzK0uZZkklw02Pig22r7aL6a0eJiQ0chlERaH3ZJHlLgS3x2i/ind0IJ1FFY3pTSURjFXPFAZM2ThDlzZbZrebMPevrheP01Vm+TTwz5bZuCeyTLfdmynZex39CCQREQEREBERBmmo3iMT9bTdmNaWs01G8RifrabsxrS0FN1w8i1/Vs76NSugvJmG+gU/csUVrh5Fr+rZ30a8+qnTCCspIaeHhC6jpaeORzmkMLuCAcGO57OaR7LjZtQWvFsdp6Rmepmihb0yOay/wBkHa4+QL56PaSU9fEZqSThIw9zM1nN8Ju/Y4A84PmIUTjeragraptXVRGWRsbWZXOcIzlJIJaLZjtttNrAbFYaHD4oGCOCOOJg3Mja1jR7GiyCnaVzY66odFhrKNlPkFqiY3dmI8IZbncf8hCsGilJWRU4biEsc8+dxMkYyNLSbtFsrd20buhTNkQUrSnVPSYlUGoqX1Ny1rTGyQMjs3yZSb+3mU9ozotT4dDwFK1zY85fZznSeE4AHa47Nw2KXRBE4nopR1MnC1FNTzPDQ0OljZIQ0EkDwgdlyfevVhmEQUzSynihgYXZi2FjIml1gLkNABNgBfyBexEHmqMOikN5I43kCwL2tcQOi5C7wUrIxZjWsB5mtDR8F9kQeaow6KTjI432Fhna19h7QuaTD4ob8FHHHm38G1rL23XyjbvXoRBF41ovSVuX5XBFPkBDTI0OLc1r5TvF7Dd0BfPANEKOg4T5HCyHhcufKXHNlvl8YndmPvUwiCsaaaBRYoIeEmqITBnLDA8M2vy3LgQb2yC27eV00M0Llw902euqqxkgaGMqC53BZScxBLjvuNwG7nVqRBWdNcTxKBsLsNpoqra7hmveGENAGXJ4QuSSenduXy0K0wqK500dTQ1FE+ENJ4W5Y/MSBkJa0nxTuuPKrWuLIOplAIaSLm9hcXNt9hz2uPeu11VtN9X8OKCJz5J4ZYMxhlidbgy61zl3HxRusdm9d9B8IxCljljxCpZV5XgQSBpD+DA2mRx2kkncbkZd5vsCt6jeIxP1tN2Y1pazTUbxGJ+tpuzGtLQVDW3A5+DYgGC5EId07GSNe791pXGqingZhND8ny2dCHSEbzMeNzdJD7t28zRzWVukjDgQQCCCCCLgg7CCOcLKKnRTEMClknwcfKqKRxfLQPJzRnnMNtp2bARd2wAh1roNZRUfRrXBh9X4EjzSTjY6GptEQ4bwHnwTt8oPkV2a8HaNoO4jaCg7IiICIiAiIgIiICIiAiIgIiICIuLoOV86idrGue8hrWNLnOJsGtG0knmAAuqzpNrOw7DwRNO10g/uYbTS36CAbN+8QqXPHimkdmPY7DcMJBdm/tFS0G9rHmO/cG/bsEEhqDa40VZIbls2IyvY8jLnGSMF1ubaD7itOXiwfCIqSGOCBoZFE3K1o5ucknnJJJJ5ySV7UBLIiCB0j0HocQH9ap45Hf8ActkkHNskbZ3svbYqadT9RSEuwjEqqmG8Qy/por7dmywt52lagiDL/wD9LSej2SU9HiDB9OJwikI812/BhXPz0Pg2V+GYhTbbFwbwjfYXBl/YtPXFkFBodeWESWzTyQk80sUot5ywOA96m6TWRhcvi11KPtyNi7dlK1uj9LPx1PTy9ZFHJ2gVCVOq3CZCS6ipxf6gMfYIsgm4MfpZNrKineD9WWN35FexkzXbiD5iCqHNqMwd26ne37M0/wDqcV4vmAw3mfWN+zM3+RBpd0usxdqBodtqjEB/7WbP4a+P/T5Sf4uv/HF/Ig1S64c8DeQPPsWYt1AUNttTiB6f0sYv/DX1+YHDed9a7zzN/kQX+XGadnjzQt+1Ixv5lRdTrBwyMHPW0mzeGzRvPuaSVXafURg7QM0Mj/K6aUX/AAkKUp9UuER2y0UJt9cySe/O43QeOt114PF+s5z0RxzP+OW3xUUdeUcuyhoMQqnW+jHlHvbnNvYr1R6K0UJvDS00Z6WQxNPvDbqUDAP+EGYHSXSSr2U+H09G0/TqX5nN+7cG/wBwrg6sMTreVMUlLDvgpBwbCOi9mtPtYVqFlygqujerHDqAh0FOwyD+9l/TSX6QXbGn7ICtNly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9" y="2846391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7" name="Picture 9" descr="http://t0.gstatic.com/images?q=tbn:ANd9GcSICDGYq3Urd1eYj_YvnNJ2vtFmgmQq5utzwXBQ2JiBo-cH00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49" y="2941641"/>
            <a:ext cx="1412533" cy="19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http://t2.gstatic.com/images?q=tbn:ANd9GcQmpJXzzWi-4qFke9bTLdMvV91ldJ2gMnqB1IQcOgBCjjEPZNu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07" y="4778081"/>
            <a:ext cx="1927518" cy="192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http://t0.gstatic.com/images?q=tbn:ANd9GcQT_4ea36nlljPD_YbXiuwtf7V3BjwbJJZIH94dhw1lqmv1E0Y5X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72" y="5101283"/>
            <a:ext cx="1584439" cy="14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7" descr="data:image/jpeg;base64,/9j/4AAQSkZJRgABAQAAAQABAAD/2wBDAAkGBwgHBgkIBwgKCgkLDRYPDQwMDRsUFRAWIB0iIiAdHx8kKDQsJCYxJx8fLT0tMTU3Ojo6Iys/RD84QzQ5Ojf/2wBDAQoKCg0MDRoPDxo3JR8lNzc3Nzc3Nzc3Nzc3Nzc3Nzc3Nzc3Nzc3Nzc3Nzc3Nzc3Nzc3Nzc3Nzc3Nzc3Nzc3Nzf/wAARCAEUALcDASIAAhEBAxEB/8QAHAAAAQUBAQEAAAAAAAAAAAAABAACAwUGAQcI/8QAPhAAAgEDAwIEBAQEBQMDBQAAAQIDAAQRBRIhMUETIlFhBhQycSNCgZFSobHBBxUkM9FDYuEWU/E0g8LS8P/EABcBAQEBAQAAAAAAAAAAAAAAAAABAgP/xAAeEQEBAQADAQEAAwAAAAAAAAAAARECITESQVFhcf/aAAwDAQACEQMRAD8AxIsmvbyJmdiRkkg/SB0qLWprpJRBZ3kzYGWG7NTWWmZgklW+lWPplyBXJLWC32vDcs20eZgM5/Wsq7pcuuu3y/zKwqQeXHPNW1toUVlZmW6vQJi292K5oNZbactJHJIzBcMwHAqi1OSW7mSBJZFjRfxGLHzUXxo3ewvVOZ5F2k4IOAKqJ7+0sfEggVrjvvxkg1HYk/JyWKwtICOGx059aZLbPE6JaRNEzDzHrmgLttXDNDLIRlSAAi5bH60X4ukXckjSoI1A5DjBYg1BdWVvY2EU8xHjYzt3YJpW6R3KCXwBtxk717/emBS6xZ2cEkdkq+JLwWI5WoNFljn1VXvJJJYsEs2en/ihptMV7gvdZaQ4PhqBtC+5o2xuraO7Fpb25mT8yoOv39qCyuIhc6j8va4gtlAkZgvDH0BofUpZHuJUs59pYDxGUcD7mob2+n1q7TTrJTFHGfxSfKAB/SlBJCbqRrmSIQwZAhB8pPYn1qYA7q2QzxLDHJNMRy24kKaK1e1t1mSO2YrG6gykyEszdyfSmXmqf6cCy2+C7ZYrx09KGgv4klBkR5FdeNh7+/rVkBlxbwPbBrwrCIhhQeTj1zQ+jeDm4njlCxIMHJ5NR3K304aXwUSJ/Lhz52HsPSitH01bIrdXEO9HHlXOc4pghvoy6JJZW0u5l88rZGAfvUcFi6TIsFwFjj/3Cy4C/ar3VbwMsJt/xSCMknGPaqm5ieKENO4MrZZUB4b1zTVuE1/Cvltx4kh/6rHJA9qZJqkUW18GaQ+Uj0qsge5urkxQ20MRPcDGKu9C0Fb2/kjicYgUM8hPRqIgutQnaGKKSHwo3fCqT5mFHyjMKsVxtGSEXJyaju4rRZ5Lm6lZngBEYfgVNpRmlT5hH8SNTyr+UA/3oA57CdVjltxJHJt8248kUqk13VJEiaOHKS5Hnz2pUMiWG5gAje7gMxfJUE/SPcCgGSK4vnXxhaWg7kHkewpR7rm7LWwMZbgrjHl+9WOs3+nWlmLKOJpJ3xvI5K0FRbahFaqY7WB7lgxwzDHH2omwunv7zxZ4N6jhhtCgCl8xp1uF8K0ndypOGG2prKa8Ns0kcMUcDA7wTyD6UHdeu4QRHbgxFcDA4H/mopFhWwjeSZ3uDwoDfypkWly3luLiZSrs/KHsPWrXTNPsIm/1U25kbygjrQVS28s7lrn6scoecCrmxsXvIWMQZIl6huFNRzSWdpd5tHQySHzA80Ta3EhhaCWTYCN3kHAoKB4bmS/fbMyx52eUdR/ep4tPFheRSmXMj5Zm44+9WU720NmLmeYwbzhV/vWcvo1jLM+90PXzH96C91C3hNtK8V2ts7cs8YHm9iaoTZWtvAks5aVnGQu7r71aWeiLcQQTRt+EzAqjsCP1oG80m8FxJKZPMWwojwQBQQtYTzwq8aiFAcKg9DRkK2ekXcG+MmTGWLDIU02KSWNJvm5R+FwFcHJz0xVgVN1bQO58qADBX6s9aBabHLqsl1fTOsyoQFA4x7AfahjHJHqjrGJEI4SNecDuT6U1p4reR4YLuKONmDMF65FS6QWk1S5uXkDRAYBH5vagk1bU2toY0MIQPxu9f1oFYk1KdpDPtZEzuzuAHpXJdSLz3B1ZV2BtscaDhakS9tEtZ1tZAWHI4wQPv60AEjSxhTE5MmNqYTGPvRVgmoeH4dtcJGZD+I4OM/rUNtbSSXI3xOhYZBk4U1Y3zSW0dvBAsUjg7mweTUvg5Pp8NtYtG90ZLh+SQM7j6c9qdp7S2+mAWhUySHbtznP6UFcRiYguJIpFGGHUA/euWRNnKUDuJSB4R2nC+9ScovzTZ9Lu7y78ESB2Uec4wqn0pUe1vdxKpW4WaWRi4jj47ck0q0ga1iSBkUX+bkr9AHQUy7MK3ttFZReLcO2WbdncaPtLGLVLlbmGF4oYowGdxgZrlp8pFfzLZW6uEUbJg2G301bMWH+USXB8W9mjQDkqoHlH3qOE2U0syC7CRWyFhgjk/wB65rVjeaklvCbpYXlzuiUYHTPNUd1oKaYsK3dy3mbzJGvb1og+PUmnillgUsicADq3/FSaekd1ZeLIDHOScNK56ewoPR76KFpLaHfImfKyryp96tL7UbKO3Nvbw+JJ3bHOfWgEn0p7q3SeCQq0eY9x7juRRiWtybdltrpUUDapc7mI7g0C2rRR28UE0RbaCFTOBn1NH6FofxBq0Rn0fSmMLNjeW2IT9zxSaAYtOk1GfMkocLkDPG3FTXPwnPLErfM7Y0H1Oc5NbSx+AJolE+s6va27EjdFbqZSPbPA/rWkNp8PW8KwyPcXITjzvtz+1anGkx5LFZSw7YY5gsUa8lgTk0FdXKWzOkc7XNxgkbeFXnsK9gz8LwEtFo1ozHqZCWJ/c0or34cTJTQdLU4wSLROf5Vr4S2R5Pa2UclqkkjnxSwYsVzg1Z21pf3NuAWhCIQXZztLdcYFekG4+HXjIOjacDkFQIQv9Kll034Uvo9r2z27ls5t52X9eSRU+KbHjusWHys6KYYx4oGWj5A+9PVrGODwpWeOVzuV3G0BQMZ/WvU5f8PdOupVltdZmmRR/sXCAgntllANUPxB8LavpFu/haN8zbgcta4kH7HzD9qzl1fzpg7Kys53Ntb3IYOcyyZ3Ej2qwutJ0+2eVbcmRseYv0BqkSNLcPNbxtFOzEnjAi9sdc1DJLcpkyyvIOCYz3z61O07XF7Lcy2qxQ23j7F88itwT7faj9G0hJbQNd3ghZxlUUgEH/uNQfCcV5FYlr2SOGxLF9zHLY71VXlzbPdXFzbSSO8j7YoweAo71PrvGs/VlemezhWBJkkZc7j1MnvQFhIzSyx3IIAIOM4Yn0+1Q2k/hv8ANGWHZnaInXzknqcU+9LzME2NMgbcWI6H71Z0m6IuriKS4Edn4iqSSznoB2ANKrfTdOtZrfEFxN4agEnjZn09aVTTA2r3YtLaPT7aSMbhhih5HPQ0AiQ2DF7aCd52IGGHlz96g0W0lW8N5qNtJIeqQsMbj3Jz2orUNfuLqeeEWrRRKfyKTtPbpQFfPWgihkuUnMkJO5QxIB781VazqlpeFVgeUHphyTih4pbm6XwZY5G9Ngxge9E2+jSPNskEe4DIboKos9F+UljSCDZgjBJGPMeKKg+C9X1DV2t9HMNxCTmSf6Y4vu39hzWn+AvhpL6A3twRBpseUaRRgznPIH9M1qr3U4LWD/LtJgSC2i8ojj4H3PqfvW+PHUtxUaX8H/Dnw+qyXuNVvMZLTD8FCP4U7/c0dfa9NOFjhGI1GAqjaqj2AoBkeQ5lJPfHvS24resailaeXJeQ8+lQeCuckZPfJopqjNE1D4ajsKcEU9VFOOM00NzWazpwRewFOEKk5wBTQ3NTIwzQT20k9uD4EzJnk96vLLXrqHaJl3AfmU1SRsKMiOarU5YuNQ0HQPiqBjcQRpct/wBeMBZAff1/WvHvjj4C1L4dAYt4mn5/+rjBx7Bx2P8AKvU4kIIeJijjkEVpLC9iv4TaXyIxddrKwBWQfY1jk3OWvnWKy+aaOCe5ZIQoVQGwOnpQ+orZ292LPTFMjIBvkPr6Ctp/ib8FXHw/dR6lpULzaYzfRuJ+Xb0x/Cex7VhRNPDL41wqCSQ7fDVCDx3rORoVZxILkLdSISRjbjpXXmuEuDGkm1GxkdRj2Hc0S6IYo5pobcOxAAU4dj6+9TPbx2Fu8zKjvHym8df2oK3UdTaJRaWUrw24HAAw7nqcmlTIILi/b5iQeHGegOOfcUqnyborVdSnu7mWOAeGqx7WbbnBPbNWNre6ZaWsUIlhQKvIz5mbHU0PAqWwe4liNxFJwUBABPv6mqLUJ9MmuN1lZyJMGOATkH9Kui7tbfUNR8S4W5SKJiUVj9RHsKv/AIS+HG1rWE09CTaoN11OGOQn8P3J4rz9NQuhcICrbYhgIn86+hPgOy/yz4KW+ki8O6vx4zgjkAjyg/p/WkiVHr17DBCmm2Eaw20AEcaJ0AFUsaDGfzHkn1pTsZZpHPOWJqQcLXa+OdcbpUbV12qFmqYzpMaiZqTGomarhpFq5u5prfemZqJUwbJqVGoUHFPVqA+J6LieqtG96JikqquYH6VYQnoRwexFUsMnSrO1kzipZpuNPsi1fS5ILlFfcu1wR39a8I+KLZ9Ju7y3vofNC58FxwNp6V7fo0mJtvZx/OvMv8dLIpLY3CBRHLJ4cpP7j+9c+Ux243YwqstwLe4LAxwDeSOCfbn7Vy6ebUnaWZpNgUkyKMBQTxwetNuLCS2sEMbQy726M3J9NtB3ct7JCYb6aKNIxt2hssB6ZFQWUfy7WSSSMVT/AG1Lr6UqzHi3YjjhEkjomSFI6k96VDVxql+buSIxIYtoIMcJwPvXNAkfTYp71gnhtxvkGSD7etcjtLq6n8K2SIxPjfIw5X1Gav8AW9H0xNLEcDymWEZIX6SftTOl/Wdtp3ivwzBg7OMbkB35+1fSevMsGipGo27YwAB24FfPOmnS7aUyT2/mhTyuehJOc4r6Pv4kvtCDqAd8IZT9xmtcWa89QinMeKjQFSwPbjFNdq6OfKk7VAzV12qFmqsus1RM3NJjmozQdJzTcmketcqDoOacDiou9dBxUE6PRMTUEDxUyNV0WcMnSrK1k6VRxv0qwtpcEVRrNFfdcxfqaxP+NN4vyfhuPplXaR361t/htdsM13J9CDC/3rzX/ES6F7eKJFA2PvUlcjI6ZrlymuvF53bR2QkE0pmLInEZJHm/4oe5uLLxZCLfHkwFVs5f71ZTbmLJEjySHJeQrxt9ftQ1lFYxhnlEblWyCAS2R0IFZbXeh2Sm0MyiWGV1XKOuCPtkUqi+JtZhv4LcPctDJjLhCc47YpVz+bW5ZFcNaN7f7LYtbQAAJGy5HvkURqc+beOMy5JfLNt28H2zUF9JM88UcDRjwV5RY8fck117aO8uEtWhh33DAvIH3MlbrETqiX9o1vbmKSIOMyEYxXvX+Ht+mpfClmrEFo08Jhnrt4rxN/A0tJVwqWqHGWAy/wCgrbf4YazCbOQ2SukccuCje/NWVF78S6Y2n3W9QTBKcofQ+lUDtya9RYW2rWLRS4ZHH6j3rAa/oVzpDs5Bktj9MoHT7+ldeNcuUVDmojXSc96aTitMuHpTTXSeKaTUHD1ppNdJpuagVKuZruRQdzUiGosipFPFARG3NW2j2k9/dLBAMd2Y9FHqag0PRbzVnzEvhwL9c7Dyj7eprQ6he2mg6a1rp3OR55D9Tn3prfHjaI1/VodM04WNky4QYY9Sa8v1SQ3ExlfezZJUKAT/ADou4upZ13Sk7mOcGq28tPnN4MhQIm4EHGTWL265jNaxJN4Ikwy4UxlQ471HpoupLEQ+ES+SQNoBII9aktbC6uCFnZ4kDZbMf8waJuL0adPGkHmk28GXnIPH6VmdBanYv/owY1klVDhAOAKVBtf348TCeLI+FURnJUA+opVTpW2gu727M5DOWOSc4LVbMtxZt8zJCqoQURAckselFC3LR+FYiS3fG1nLA85p0s1hZ2UbvE0lyqYV5ZC53ey9uamilFtPdSMJGRtjcqhySa9H+BGjgaWKFZVjMYKiQAcg8/1rEjWls1NrHLsZjul/AG3J64Gf51pfg3VfmtUjAO5GDJu5BOBkcfpVhHpUd1Jauk0TEBTyOxq7tNftL2No7iMj8rAjINZmSQgsGxg88VXPL4TFskDtmn1Je0xpNU+ELS8LSaVKYJD+RhlD9u4rJajompafk3NrIE/9xPOv7irKz1q6tJAwkLJ3FW0XxQwbcvKt1GcGtsfMYQtz9qYWr0ZbzRtQyb6zgduuSgyf1qGbQvhmc7ljliz/AASn++aazeLz0tzXMit1J8L/AA/jIvLwe29f/wBaanw18NqfNdXjf/cUf/jTScWG3UlO4gAZOeg6mt6lh8KWvJtnmI/92QnP6dKZN8TaZph/0NpBAgHDpGuQf2qavyzunfDOr35BSzeKM/8AUn8g/nyf2rS2nw5pGlr4upz/ADco58NeEH9z+tUl98VT3RLLcysMcbTtH8qorvV7lkbxpN2fpPc/el5fwvHg12ufFGAILVVjiUcKgwBWPur17l3Z2JwcnmgmmaRQ4JLY5BpgJGM555IqfVk7d+PHE7BpBuJKADIx3qi1/UGs22q4VWRhknGav/yYz2rLfEEkUVzEZ8BDuXefyfapWarhqMk7wQuskcfAeTPmPuKgu0tJJy7Xczhe8iHLc0dYW1teO5XUGiihUkuY+SP+33NCwWMdxrEEU+42e7zSKuPKPX3qMpIZpPFzp7HES4BRCuAf4qVG6xd+IVhjK2liQNojjID4+3Uj3pVGlxZWyW8PgoSZDnc7DJJ9aDCaVZ3TyOGkIU7yWC5Yfw+1EuzPFDLLbxF5M7nLMM8+lV3z8UOpAywKqxxOcKPKynoR+vrQygZNP+dLanNGtvatIEwpyBxnHqasvhjKa1b/AC6qsKSBmZFJ4PAWor2ZdXU2dlJJ4afimTH0jGOfQ1D4mo2dqDpryCFOW4OHGeuaqPX5mYhlxkbQwPcihHkIUgjevb1oy3dJbGGZhkSRhgT7gGoLjw0iU7dq9DiukzlFvivznJy32NMwc5HSp3C7WweDQUzlSFDY46VbGHJpTGwYFtx4AArpu5lGA7D9aFed0dVk2lW4B6YrrnBC/tXOywPl1C5AOJWoR9QuhklmPuKc9DTB3yAcDrXPlb61MdS+ldtssn86bJIzPtYZjI69aGVdkzb1BRseYDv70XkImeiitbvieV2FNmQDxTpY0cAuDkcCoxMqlVk8rsM4pglL7mJ2qOBTjGpNuuyliQgOfYVIFG0u46c/eoogyuG29Rx9/euCTeoRcnH1e1bzXQWvOWJyaoNZsTcyhY7J7qUE7WH0oT61cvOiR7zzuPlAqm1fXRZQyW8Ks1y7BuOirj+tTk50mMVnp726xxXDRkMxwA6Adv3rN3mtXBmicxbQmQqAED9fWp4nks5RJcShWk58MMD+9R3qwSyCVHUOW5U9P0qRFjokdnqKtPf3MaHJKRK4DAnrnPQUqDjWAxl96o6cEDBJz7GlVxNGajquJmt7W2kYozbzyVA9Oak04281/bWV9LGsMx/FaPgjjIH2qa4khWwnTaoWRcKpHI7549aootOkSAzBSGUZLqeVP2BrORbb41t7pOlWE4MM3hxXDKGCzNjr39amuLiW4uYjZmFLYIY/Jn6c9/vVTP8AJ/8Ap+O0u5h81tMpdj5s9qJ+HXWPTCDKkgIYlgal47TenoWiymTToPF44CkduKMu7dTEU7DpWb+CdRXUNNmwwZopzgei9hWjaTcuCdyng+1dZudJqlnieM+QnmhJlJPiJ1HUelH3LiKQxluM4BoacBHKsMHsa6agRwssfmxn7UMx+XJwSVx09KMfg7hjnqBUE1vv/OQPTFZvXojWUSjIPFNc4BJP3pyosa7VGBUUjEKSvWuN9XDN27IAz6gjrULyx5CMSc/lqYkhsAEtjPtVZNndkE8E5x1HvUzVgmRt77jwQOOaljddqlx1qvLmadEjIYjBJFW0SLGiKRnHAJqzpdx0eIw27G68HtiuxxSPkyjYPQdTRC4/SkoxnJ6nNb0+lc8jPcFOOAQuOlUOrW0l1qoSEjewG0bsZNaCKMPdZz9IJqou7xre8niiTbvx+J4YPT0bqKyioudLVIvEa4ZmcneskeCrDjgiqhbVim7dIADjp3rTSw2bO8guhM6jcVycH3qkmkTcDK5SIPwBkj74pAMLGVzxw+MEvSq2ub0QLGPA3EcNI6nLDHHXilV1MaYWDw20SiNApG5QAATx61VXV7bJBJZLbiS5YptlEhXwsdeB1z71agxpfIFuJZTAGJachlK47Y55qg1Bbm5vR8qg3ucb4wPp7gGsxqoptLt57h5728NsjjKrKdzsfXA6D70+92QNHHZOiJ4eDIGyo/8AmotU0y+jKrFDI7oNrYUkjnuT+lDWlndwy4uRhTzt25P7VWW6/wAMJo4ZLq1UcEByxXGTkjP9K20oVJdoB5H7GsZ8FWS2txFceIrtOp4zkgehHY1up1D4K/WRx71JyzktnSiv1bx8qAFIPPvTAVuYMPyR3HWjriNJwY3jbHqR0ocQCFSq9O1avrKtnt3BPhup+/BFLBCgN1FQzF5JmbGDnGK7v2J5jkf3rXKWwhr1BJwCT0AqG4uHfIGUA9O9Dujj8zfvU+GhZYbQe2M+9RTRCYAkYcdCOopQsTGN3JHFOZwgye/T3rHg5FHFbKSoUA/UTT/EV8FT9JyeOtRPiTAI47inRr4ZPpxitTigmWQKmexGaatyfBLMMNnGOvNMZgFJIzgVGsMsgzlQG9eoFWyYRJbZCTO2M5wCKzVxavLqFywuV2uR5SccfetM6GKBgG6djWBvNQm+YuhDESyyN5gCcds1nFHzaaLWRo0ukXCEoCD+3NVywSGaJbjaATwzcbhSjzHEst9LcK8gyCwyAPX70fY2wuIxcM0jK7ALGoyCfvRHJLWWe4khlkMpiUbfMCrClU15ffL24WPwfGZhuViMrgc9KVFT3wn062RFheW4mQhZVbdn9e32p2jwi0VFfxEnUgsz8Y9SKJuZ9MjlX5a7iVVbLhcAyNngD2+1RajPLGHSawcmbON0hIz69P5VBFf3El4z4uJFKt0Zzl/f3quj8Z79zDE+FHh70yRk9eRRnjXRt1ZrJJLgR+GHKbFQe3qaht9Zm05Y4pUBdWYhFUE/fPpQaXTbqys9RsjbRPHO5RZNhLBucbiO3fmvSMqVVgOe3PfFeL6Zq6RxCFn2t4hk44GSc167ZyePZRzIcnaOP0rHLfY31TZJHViJB34IqvZ5F/3KPu+MjODQLFsbXA46fau/WGK2dcSF0FDzkEDpwc4oy53A8LkH0quukLPgEc8HtitTxzy6jYJhsHNMdlHUgVMUCqAo6UHPGSTjPpU9XDvHUcRqT7kVwtv4YAHqKgRzGdpANOk3My4HfNMEgky4VR96RLnc0Z5zSVWwxY8mnRhVcopycc1CnxkbwGbJ44oyPn6eRUCR5Ks35egp6gpkIu4ZyeelZrLk+ADn71gZr5o3lW2yhZiGIGWat1dt5MA85rBPGsdysrfiFmZtiHGBnrmipv8AK5JYHdJmacLkwtyMemfWitOjljtfEeRrWNGyA8nlOaDXVUiP4SkupyD1zxXLCCS7Zp0njTHLxup59hUFpawRi2ku5TCJJZMqVOWx6ClVdqWpShvBnhCbfpA5BFKmasxeXcUc3hra2R8Zm8uDkOwGSd2Pp9hT7S8uxC7XLxBbfG9JWGP0FMbVoUtWu7uWeREbw4oFbAHrgjkCgbuBpYZJXnQeMmRGCSVHuTWQdLfxx3G5ZGSCZNwkj58Mn0z9qG1G5bULlIYreMyo4RJDgFl/7vvSh0aYaYs8t1HHEBuXepPA+1PsI18MyXTuYOm9VGW746j96aKrVjaWcvy9qizPg72HK7vRftXrPwNNJd/DttLJ5cRbHB/iHFeeRQ2VlOxtm8+PIs0eDg9cZ6mtL/hvrKPeT6aY2jEpLpuORuHb9R/SrKNjeW7SDIIyOAfWqu7RgpwT0xjv96urshJDnPPOR0z6UBdJvGV4YdM0vcwlz1UqWaPzg8GhLhVYYI6+lGSby5wwUjqpoaYLnJArpI1arWDAnduAHc1Edw5Bzk5FE3QWQY3YbtULRxKdrucn9MU3GaFZSGyxHNP8RAMb6cxt4wVIJz7ZrsaREbkHBqXkGo+Wxngfzqe3yxLFcEZBqLwo2kyfy8kA9aIMiquSdijuaW9dITSsW2Iee9TNkJ1ycUyJlk86d+9MaTdIR6HFSEB6jL8rZXEpbO2M4z3PSsHasFeHc7N58MD0A9Kvvi3UczJZQnKphpT6n0rPGRBOAmVwc5IJzVLVvLLbNtzbIcHORxXLKVIhN4bsWdPImOnvQcjytCQgHmzkjjIpWaXiNvSIABeAWxuB9KhpMrSDEjFT1HlJJpVJaAOWbYTxzk9OfWlU7MWaaFeNHJLcrHHFy0cUzkc9c0RpmlSzostw7m2Yf7eNpfHv6Vy/a7lt9l7Kgc4Ji4ySOtQS69fzsUgiVdq4ICEkADsPSsy6uC/iSSMWUNtmSOQ8QQxEhce4oaG/Uxxac7rHawEGV0B3SN7Htih9NS+1DUzdXCuVRSWJ8u1cfyouaC3+Xn+TsVlKeaRlkIC+gB71Rq7SLS5I1JjEaA8R7QWfHXOecUPrE8FnYSz2EUUDIco0aBcN2xVPDq0bDeyFHQgFmbt/aqfX7261S42QK7RoCTsGFJ/+KD0r4Y+KIfiWwUsVS/iX/URfxY/MPUGrU4BPUZ5GeleIaYt7Y3Xzdtvje3wWYflBPQ+1epaP8SQ3iJFfKIZWHBP0k+x7Up+LGRVZixycjGD2qvuIQckMenQCrOZT9StkHv6VVXMUoYsCWz6HGK1uJALgL0ViR61G5B5I5qOabw58SOd3QgdP1pZJO7Bx61rdLUcuCuduTT7dwy42FcU0oWHmfGenFPXyLtwxI9alzApZCigqBknGahMZnOW6dye1T4HBYjrxk12RkERLFcKc8nAFZ7U+I7I9ifSOhqo1zVo9MgdIsNdOeF/h9zQOqfEqx7obDDv08XsPt61mfEcs80j72kzkvyTVpaTZMrlpPEZ+ScZOTzmmJJjhkG08HA61PFCpQPgDB5JOPtiugMrtGSp5BBPamsuoCkTbGJDDB47VLDc28y5ujMJRwNpPSnxvizxOziRCQgVc5WhSkkWWDgh+enSgsFCLtNrJczDHOMcUqBjuLqFW2E4fGeetKoutdrkskzwBtgjJ5aQdqrZL4W8AnZPxn8u36YwvYnuftQklwdR1CNhhcDEUe/hc8DJ+9WmoWNvcIkdkLmQxjEu1MoT35PvWIoPR77cLh7+5lW1cjeiLnxPQDHarDU9YsYrZrJbe4iY4wjjaVHbP3qC1ksNOYyzHdchR4cEfK5z39DVfqasl78xcBXnJ3yKeQM9vtWhPp/mtbq7uHUwRgKAf+ocfTXF1aeKLwoIlUkYCnlVGevPep7t71tLUGCOKFmDqTgZGOw5qmntzMyc4ULlmz074zUl30E2t0Le/NzdhZ23CRYlx5znr/en3utXUscn4BiVyG3FSc+2aMsNEaOdSTGysMkhgdg9f/FWmqNH8phS0qou0h0+rAx27VRmtP+KNV08BILnxYyf9qYbh+ncVq7X4vSRE+ds5IWbGCnmU1iGiktZ1mjXaA3lDAH+tX+UvInxHGGznKtgqAO4qcrSYu59S0dpmaWdA56hzipP8ysXHluofbzCsLf2hkkWSG4WQFcbS3IPpihktn8XAjyAAxGOlaxGs1HUommIE6hE6bWHPvTf/AFHZpbgTS7pAOqDNZy4Nosm2AnAA+pcc96gJTDoMEuAOlMF1cfEjsu22hLHPDS/8Cqme6utRZvFkZm7qOFptrBuWTdIPIuSnc0QYZ7WENlRHt3HGPq9KqK9ovDyHGSD2PSnCN2A8p2gd6dCu5HlcZ29c+pom6eOSBZEO1wuClAP4LA4Y8D+GuhDGemd3P6URHGWCq+efpH/muujKyo5YbuoA5AqDluxZcGQnHRfQU6VvHCh9hC91/MPeku1CSgaSJl4JABFcitUaQMo3qG4GcFvaqJPDAgMpjYwjC5xjmlRl7NDJaIzwY2HaFVxgmlVGg0/SYYsXE0caKMGNFOWPH1H/AIpuo6kltGVUhVU0Ek8sbGZJ/EBbYFVe/p14oHULUi8jFzOkuF3ukQyvrtJ71iY3UkdzPYRtq89r4hl5iRhkJn8xqkmv7i+ud9y+PEbkquT+1T6vrN7qXEsgEC8KiqAFA6DA61PpNnNeFpGKQpGOXQYLE9quJ/iX5i9vohBI4KRqF8Vk4QemB3qR5bW3hCyXRu5CmEwOB7Gi9Vu44LSOCCRY5ThViTsO5JqtuU8SGCVURVKqjMr43Hvxis0FWmovCvjRhG3KQyDI68fany6/atFkxzrIOGB5zUEixafao8kREowyqr/Vz39KUNsZDLftHFHuIMYOdoJ7gd+aolFvdapaGWQLBbg8buWOP6UC5jWa4t7Yknacs+MMtGW9xHHo08MlyQd+VyfrJ61WrayfLmdmaOJm8PKjlvWgjW1DQoFMeANzsxxj2z3pXZ2ExpMWPPK9MegqU3bJZva2wRY85O/lv3oeBZZzKsZVii8DuRntRHbJEMyrLkZbrjOKmvYUivTAjO+0/UcVDGywMDLuV2OQfSrOymtJEkE0beIST4qjzZPFaTEcJtobQx7GErk72z1HtQAgErkhycnAXJ6Cjb23VZ0a5lkaBHCMSMEcdqDi8VmJtoi20Ehd27j3qBzQTRx7M+QHdjHelnxz4capuZwBJ0GKj+buZI+QgTucda7ubCZyigeUjk5H9KLol7WW02MWVgBzlug/vTpxNLCxaICLb5WkbkD7U64ubaWPmTe+MNnsKrYklmBGX8q8Dd2+1F1MJ12NuyCMbcdxS8RIlDl2c5yFDED9acloiwBnILOCFUdQa4kW6GRCoyMEDvVxI5AXuJwVjZgednXtSoqxvIokdJIwSxxvHUYpUxM1pNTvxpujta2aopVfDJIBIJ68nkmsnYxv48OZI1EjBQZWP7mj9VtjGBaRvLsTzbpDy59RT9H0tbjfLO8qtEACXPAPrxWWr2CFgJbwQxtG5L4LIDgelWYxpcd2s0pnkQlNsf0L6ZoWQy20DQ2xk3FsCQA5bk9D+UU1LO4so18kbs5DbXJIbkU08GPMbq1U3NoZJSgSNguP0PtQFuk0gljV0SLJILcDj0x1NGX0wLwSShYZQ24rGQcqaHjaziI+YOcZVfNnbk5zUB9hoTTwfMXMhkc+UKeMj1qvu4hbTvAGBTcPxCeQB2FWdpqe1YrffGYSpG6P8v346VU390u5Et1LSFsDsc1Qbp9pBcwKUiASMhiGb8ufX16U3W7oXKCMCIW8WdoUgnn1oPV2ubPFoZDtUAFR3P8A/ZquRZXJjPkBPPIxipi7JEiwp4qqilyMFuwqzXxoGMIEe+Tltg8zL2wfSrCztjPbx3EiQxlR4YSEbTgDlie9AT3K2t54bFfEz/uEcgYqW1n+w1/bXCmOZ4VjikztcnJOPUdq4sLJbo5ikTxCCrhfqHtVk1rJLaKskibUG5CRyP2qOeKcWJKzIzRgMoPQewHam1QbRtcTlJ7mV09WfAB7UPGBnYxwGHJORn9qa05Mp/CDSOuOmBk9x70TdzGM7ANzYG9255raWadY3MVvIVlx4bHAUDIHpTbx4YrlA2MlcuCehqJbyZICNq7J+eFGMj09PtUkOlyXRaUMuDz5zzn2oYEQweIMBiCeTgdPap98huAPDGFIHFcbwoT+P+I2eAD0FWltYQ/KxzqzStJzsBCj359RVMBSEqsiRJhgTjHUDPPNcEbwjxFjIyNpz0qd7eaEPLMAFBxlucA1Gs4YrHHEzHOFye/rUoFjnmty5iKKHG0naGIAOe9Kjf8ALbh2BlNqC3OM9D70q1LhiPVbqYzbjISQeM1c2LltAtlwAJHZnwPqO49aVKsKqr6+mWQlQi7H8oC4FR3l5PJDGzuSR/waVKhRcFvENPa78MGZo+Cei9elP0XS7fUI7yWcuGjhDLtIHJPP9KVKolR2qpHbzpsVgykHI9DVe0jWmoePHhmjXeocZAP2pUqrUG2X+ttb2/ucSXAKhSRwoJ7CrqO1tpNKEr28Rk8LG7YM96VKjNVRQJp0bDJZnwTk9MdMdKrWgTxk+o59TnHNKlWf1b4OhvpvEFodrRE8ZHK/aqzWbuZ7hoy2EU4wOM/elSrS3xzST+JLKeXjQlSeeastFtIJtQVZkEgKMSG5yaVKqyk1KNYLlEXlY3woPbNS6qPC0xHU84UD25pUqDPznDluPWp4NVu4CixSbUz9GMj9qVKiinvrq7ciedmU9VwAP6VNZQoFeQDzM2CfalSoDlwpbAHlxilSpU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2787" name="Picture 19" descr="http://t2.gstatic.com/images?q=tbn:ANd9GcSQNgx-4FEGgHJy9sVp6VbaXuciPaS_QgXsu2u5cqI0ffCeihm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78" y="2918988"/>
            <a:ext cx="1142469" cy="172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30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112474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/>
              <a:t>Bibliografía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57200" y="2564904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1- JCGM 100:2008. Evaluation of measurement data  Guide to the expression of uncertainty in measurement (GUM). Joint Committee for Guides in Metrology.</a:t>
            </a:r>
          </a:p>
          <a:p>
            <a:r>
              <a:rPr lang="en-US" dirty="0" smtClean="0"/>
              <a:t>2-</a:t>
            </a:r>
            <a:r>
              <a:rPr lang="en-US" dirty="0"/>
              <a:t> JCGM </a:t>
            </a:r>
            <a:r>
              <a:rPr lang="en-US" dirty="0" smtClean="0"/>
              <a:t>104:2009. </a:t>
            </a:r>
            <a:r>
              <a:rPr lang="en-US" dirty="0"/>
              <a:t>Evaluation of measurement data </a:t>
            </a:r>
            <a:r>
              <a:rPr lang="en-US" dirty="0" smtClean="0"/>
              <a:t>– An introduction to the “Guide </a:t>
            </a:r>
            <a:r>
              <a:rPr lang="en-US" dirty="0"/>
              <a:t>to the expression of uncertainty in </a:t>
            </a:r>
            <a:r>
              <a:rPr lang="en-US" dirty="0" smtClean="0"/>
              <a:t>measurement” and related documents.</a:t>
            </a:r>
          </a:p>
          <a:p>
            <a:r>
              <a:rPr lang="en-US" dirty="0" smtClean="0"/>
              <a:t>3- </a:t>
            </a:r>
            <a:r>
              <a:rPr lang="en-US" dirty="0"/>
              <a:t>JCGM 200:2008. International Vocabulary of </a:t>
            </a:r>
            <a:r>
              <a:rPr lang="en-US" dirty="0" smtClean="0"/>
              <a:t>Metrology Basic </a:t>
            </a:r>
            <a:r>
              <a:rPr lang="en-US" dirty="0"/>
              <a:t>and </a:t>
            </a:r>
            <a:r>
              <a:rPr lang="en-US" dirty="0" smtClean="0"/>
              <a:t>General Concepts </a:t>
            </a:r>
            <a:r>
              <a:rPr lang="en-US" dirty="0"/>
              <a:t>and associated terms, 3rd Edition. Joint Committee for Guides in Metrology</a:t>
            </a:r>
            <a:endParaRPr lang="en-US" dirty="0" smtClean="0"/>
          </a:p>
          <a:p>
            <a:r>
              <a:rPr lang="pt-BR" dirty="0" smtClean="0"/>
              <a:t>4- </a:t>
            </a:r>
            <a:r>
              <a:rPr lang="en-US" dirty="0"/>
              <a:t>EA-4/02 - Expression of the Uncertainty of Measurement in Calibration.</a:t>
            </a:r>
          </a:p>
          <a:p>
            <a:r>
              <a:rPr lang="pt-BR" dirty="0" smtClean="0"/>
              <a:t>5- </a:t>
            </a:r>
            <a:r>
              <a:rPr lang="es-CR" dirty="0"/>
              <a:t>G.C </a:t>
            </a:r>
            <a:r>
              <a:rPr lang="es-CR" dirty="0" err="1"/>
              <a:t>Canavos</a:t>
            </a:r>
            <a:r>
              <a:rPr lang="es-CR" dirty="0"/>
              <a:t> “Probabilidad y Estadística: Aplicaciones y </a:t>
            </a:r>
            <a:r>
              <a:rPr lang="es-CR" dirty="0" smtClean="0"/>
              <a:t>Métodos</a:t>
            </a:r>
            <a:r>
              <a:rPr lang="es-CR" dirty="0"/>
              <a:t>”  primera edición, McGraw-Hill 1988, </a:t>
            </a:r>
            <a:r>
              <a:rPr lang="es-CR" dirty="0" smtClean="0"/>
              <a:t>México</a:t>
            </a:r>
            <a:r>
              <a:rPr lang="es-CR" dirty="0"/>
              <a:t>.</a:t>
            </a:r>
          </a:p>
          <a:p>
            <a:endParaRPr lang="es-C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421783-625C-49CB-965D-559107801070}" type="slidenum">
              <a:rPr lang="es-ES" smtClean="0"/>
              <a:pPr eaLnBrk="1" hangingPunct="1"/>
              <a:t>84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87941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8428" y="2808360"/>
            <a:ext cx="81930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7558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52463" y="1362075"/>
            <a:ext cx="8062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"/>
            </a:pPr>
            <a:endParaRPr lang="es-ES_tradnl" altLang="es-CO" sz="5000" u="none">
              <a:solidFill>
                <a:schemeClr val="tx2"/>
              </a:solidFill>
              <a:latin typeface="Imprint MT Shadow" pitchFamily="82" charset="0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556792"/>
            <a:ext cx="3810000" cy="2000250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7"/>
          <a:stretch/>
        </p:blipFill>
        <p:spPr>
          <a:xfrm>
            <a:off x="652463" y="1556792"/>
            <a:ext cx="3816424" cy="43924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82" y="3751759"/>
            <a:ext cx="3810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632BFB987EE64688E1DA059731D400" ma:contentTypeVersion="0" ma:contentTypeDescription="Crear nuevo documento." ma:contentTypeScope="" ma:versionID="02758ed36afeea9c6056716777dcaa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4afbcb2487568e4ac3f44261863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4DB43D-8041-4B7E-BC75-370D1CC10A60}"/>
</file>

<file path=customXml/itemProps2.xml><?xml version="1.0" encoding="utf-8"?>
<ds:datastoreItem xmlns:ds="http://schemas.openxmlformats.org/officeDocument/2006/customXml" ds:itemID="{13E62A48-BA77-4887-BF68-65B1CE8D922A}"/>
</file>

<file path=customXml/itemProps3.xml><?xml version="1.0" encoding="utf-8"?>
<ds:datastoreItem xmlns:ds="http://schemas.openxmlformats.org/officeDocument/2006/customXml" ds:itemID="{2B2026E7-FD48-4498-9CDE-F8352C127AD1}"/>
</file>

<file path=docProps/app.xml><?xml version="1.0" encoding="utf-8"?>
<Properties xmlns="http://schemas.openxmlformats.org/officeDocument/2006/extended-properties" xmlns:vt="http://schemas.openxmlformats.org/officeDocument/2006/docPropsVTypes">
  <TotalTime>16992</TotalTime>
  <Words>2631</Words>
  <Application>Microsoft Office PowerPoint</Application>
  <PresentationFormat>Presentación en pantalla (4:3)</PresentationFormat>
  <Paragraphs>529</Paragraphs>
  <Slides>85</Slides>
  <Notes>52</Notes>
  <HiddenSlides>3</HiddenSlides>
  <MMClips>0</MMClips>
  <ScaleCrop>false</ScaleCrop>
  <HeadingPairs>
    <vt:vector size="8" baseType="variant">
      <vt:variant>
        <vt:lpstr>Fuentes usadas</vt:lpstr>
      </vt:variant>
      <vt:variant>
        <vt:i4>15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85</vt:i4>
      </vt:variant>
    </vt:vector>
  </HeadingPairs>
  <TitlesOfParts>
    <vt:vector size="109" baseType="lpstr">
      <vt:lpstr>Arial Unicode MS</vt:lpstr>
      <vt:lpstr>굴림</vt:lpstr>
      <vt:lpstr>맑은 고딕</vt:lpstr>
      <vt:lpstr>ＭＳ Ｐゴシック</vt:lpstr>
      <vt:lpstr>Arial</vt:lpstr>
      <vt:lpstr>Arial </vt:lpstr>
      <vt:lpstr>Arial Narrow</vt:lpstr>
      <vt:lpstr>Calibri</vt:lpstr>
      <vt:lpstr>Cambria Math</vt:lpstr>
      <vt:lpstr>Futura Md BT</vt:lpstr>
      <vt:lpstr>Futura Std Medium</vt:lpstr>
      <vt:lpstr>Imprint MT Shadow</vt:lpstr>
      <vt:lpstr>Symbol</vt:lpstr>
      <vt:lpstr>Times New Roman</vt:lpstr>
      <vt:lpstr>Wingdings</vt:lpstr>
      <vt:lpstr>1_Tema de Office</vt:lpstr>
      <vt:lpstr>2_Tema de Office</vt:lpstr>
      <vt:lpstr>Tema de Office</vt:lpstr>
      <vt:lpstr>3_Tema de Office</vt:lpstr>
      <vt:lpstr>6_Tema de Office</vt:lpstr>
      <vt:lpstr>Ecuación</vt:lpstr>
      <vt:lpstr>Equation</vt:lpstr>
      <vt:lpstr>Gráfico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COMUNICACIÓN    EFECTIVA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Medición (3ed VIM 2.1)</vt:lpstr>
      <vt:lpstr>Sistema de Medida (3ed VIM 3.2)</vt:lpstr>
      <vt:lpstr>Trazabilidad  metrológica (3ed VIM 2.41)</vt:lpstr>
      <vt:lpstr>Precisión de medida  (3ed VIM 2.15)</vt:lpstr>
      <vt:lpstr>Precisión de medida continuación notas </vt:lpstr>
      <vt:lpstr>Exactitud de medida  (3ed VIM 2.13)</vt:lpstr>
      <vt:lpstr>Exactitud de medida  (3ed VIM 2.13)</vt:lpstr>
      <vt:lpstr>Veracidad de medida  (3ed VIM 2.14)</vt:lpstr>
      <vt:lpstr>Presentación de PowerPoint</vt:lpstr>
      <vt:lpstr>Calibración   (3ed VIM 2.39)</vt:lpstr>
      <vt:lpstr>Presentación de PowerPoint</vt:lpstr>
      <vt:lpstr>Verificación  (3ed VIM 2.44)</vt:lpstr>
      <vt:lpstr>Presentación de PowerPoint</vt:lpstr>
      <vt:lpstr>Error de medida (3ed VIM 2.16) </vt:lpstr>
      <vt:lpstr>Presentación de PowerPoint</vt:lpstr>
      <vt:lpstr>Incertidumbre de medida  (3ed VIM 2.26)</vt:lpstr>
      <vt:lpstr>Presentación de PowerPoint</vt:lpstr>
      <vt:lpstr>Términos específicos de la GUM  </vt:lpstr>
      <vt:lpstr>Presentación de PowerPoint</vt:lpstr>
      <vt:lpstr>Presentación de PowerPoint</vt:lpstr>
      <vt:lpstr>Fuentes de incertidumbre de medición</vt:lpstr>
      <vt:lpstr>Fuentes de incertidumbre de medición (continuación)</vt:lpstr>
      <vt:lpstr>Fuentes de incertidumbre de medición (continuación)</vt:lpstr>
      <vt:lpstr>Fuentes de incertidumbre de medición (continuación)</vt:lpstr>
      <vt:lpstr>Fuentes de incertidumbre de medición (continuación)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Incertidumbre estándar tipo 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Valor del factor de cobertura kp que proporciona un intervalo correspondiente a un nivel de confianza p, suponiendo una distribución normal</vt:lpstr>
      <vt:lpstr>Valor del factor de cobertura kp que proporciona un intervalo correspondiente a un nivel de confianza p, suponiendo una distribución rectangular con desviación estándar  a/√3</vt:lpstr>
      <vt:lpstr>EN RESUMEN </vt:lpstr>
      <vt:lpstr>Presentación de PowerPoint</vt:lpstr>
      <vt:lpstr>Grados de libertad incertidumbre tipo B</vt:lpstr>
      <vt:lpstr>Presentación de PowerPoint</vt:lpstr>
      <vt:lpstr>Presupuesto de incertidumbre</vt:lpstr>
      <vt:lpstr>Resumen del procedimiento para estimación de la incertidumbre de medición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Alexander</dc:creator>
  <cp:lastModifiedBy>Maria Catalina Neira Rodríguez</cp:lastModifiedBy>
  <cp:revision>355</cp:revision>
  <dcterms:created xsi:type="dcterms:W3CDTF">2013-06-08T21:45:10Z</dcterms:created>
  <dcterms:modified xsi:type="dcterms:W3CDTF">2015-09-04T16:25:09Z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0x01010010632BFB987EE64688E1DA059731D400</vt:lpwstr>
  </property>
</Properties>
</file>